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35"/>
  </p:notesMasterIdLst>
  <p:sldIdLst>
    <p:sldId id="305" r:id="rId2"/>
    <p:sldId id="307" r:id="rId3"/>
    <p:sldId id="256" r:id="rId4"/>
    <p:sldId id="336" r:id="rId5"/>
    <p:sldId id="277" r:id="rId6"/>
    <p:sldId id="337" r:id="rId7"/>
    <p:sldId id="278" r:id="rId8"/>
    <p:sldId id="260" r:id="rId9"/>
    <p:sldId id="314" r:id="rId10"/>
    <p:sldId id="315" r:id="rId11"/>
    <p:sldId id="316" r:id="rId12"/>
    <p:sldId id="317" r:id="rId13"/>
    <p:sldId id="318" r:id="rId14"/>
    <p:sldId id="338" r:id="rId15"/>
    <p:sldId id="321" r:id="rId16"/>
    <p:sldId id="322" r:id="rId17"/>
    <p:sldId id="323" r:id="rId18"/>
    <p:sldId id="324" r:id="rId19"/>
    <p:sldId id="325" r:id="rId20"/>
    <p:sldId id="326" r:id="rId21"/>
    <p:sldId id="335" r:id="rId22"/>
    <p:sldId id="327" r:id="rId23"/>
    <p:sldId id="328" r:id="rId24"/>
    <p:sldId id="329" r:id="rId25"/>
    <p:sldId id="332" r:id="rId26"/>
    <p:sldId id="331" r:id="rId27"/>
    <p:sldId id="333" r:id="rId28"/>
    <p:sldId id="339" r:id="rId29"/>
    <p:sldId id="343" r:id="rId30"/>
    <p:sldId id="276" r:id="rId31"/>
    <p:sldId id="304" r:id="rId32"/>
    <p:sldId id="340" r:id="rId33"/>
    <p:sldId id="341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A8A014C-E764-43F8-8A2E-9E052E5AC56F}">
          <p14:sldIdLst>
            <p14:sldId id="305"/>
            <p14:sldId id="307"/>
            <p14:sldId id="256"/>
            <p14:sldId id="336"/>
            <p14:sldId id="277"/>
            <p14:sldId id="337"/>
            <p14:sldId id="278"/>
            <p14:sldId id="260"/>
            <p14:sldId id="314"/>
            <p14:sldId id="315"/>
            <p14:sldId id="316"/>
            <p14:sldId id="317"/>
            <p14:sldId id="318"/>
            <p14:sldId id="338"/>
            <p14:sldId id="321"/>
            <p14:sldId id="322"/>
            <p14:sldId id="323"/>
            <p14:sldId id="324"/>
            <p14:sldId id="325"/>
            <p14:sldId id="326"/>
            <p14:sldId id="335"/>
            <p14:sldId id="327"/>
            <p14:sldId id="328"/>
            <p14:sldId id="329"/>
            <p14:sldId id="332"/>
            <p14:sldId id="331"/>
            <p14:sldId id="333"/>
          </p14:sldIdLst>
        </p14:section>
        <p14:section name="Conclusions" id="{99F4805E-0F42-46DB-A4CD-507AD8B2D94D}">
          <p14:sldIdLst>
            <p14:sldId id="339"/>
            <p14:sldId id="343"/>
            <p14:sldId id="276"/>
          </p14:sldIdLst>
        </p14:section>
        <p14:section name="Dataset" id="{988363B3-300E-4157-95CB-D719AB62E894}">
          <p14:sldIdLst>
            <p14:sldId id="304"/>
          </p14:sldIdLst>
        </p14:section>
        <p14:section name="Instruments" id="{8B2B426F-2DAC-4500-87DE-54101C68CA7E}">
          <p14:sldIdLst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565B"/>
    <a:srgbClr val="4E5C68"/>
    <a:srgbClr val="FFB871"/>
    <a:srgbClr val="97E4FF"/>
    <a:srgbClr val="B8E08C"/>
    <a:srgbClr val="C6E6A2"/>
    <a:srgbClr val="A6D86E"/>
    <a:srgbClr val="93D050"/>
    <a:srgbClr val="FFD7AF"/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>
        <p:scale>
          <a:sx n="90" d="100"/>
          <a:sy n="90" d="100"/>
        </p:scale>
        <p:origin x="389" y="-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8b0a1028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8b0a1028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004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381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998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827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452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616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29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075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937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0625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9212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8c934174a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8c934174a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8c934174a_0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8c934174a_0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83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8b0a1028e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2c8b0a1028e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0586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c8b0a1028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c8b0a1028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7.xml"/><Relationship Id="rId3" Type="http://schemas.openxmlformats.org/officeDocument/2006/relationships/slide" Target="../slides/slide8.xml"/><Relationship Id="rId7" Type="http://schemas.openxmlformats.org/officeDocument/2006/relationships/slide" Target="../slides/slide16.xml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5.xml"/><Relationship Id="rId5" Type="http://schemas.openxmlformats.org/officeDocument/2006/relationships/slide" Target="../slides/slide13.xml"/><Relationship Id="rId4" Type="http://schemas.openxmlformats.org/officeDocument/2006/relationships/slide" Target="../slides/slide9.xml"/><Relationship Id="rId9" Type="http://schemas.openxmlformats.org/officeDocument/2006/relationships/slide" Target="../slides/slide1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slide" Target="../slides/slide28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me">
  <p:cSld name="CUSTOM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/>
        </p:nvSpPr>
        <p:spPr>
          <a:xfrm>
            <a:off x="3508150" y="636100"/>
            <a:ext cx="9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Home</a:t>
            </a:r>
            <a:endParaRPr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grpSp>
        <p:nvGrpSpPr>
          <p:cNvPr id="64" name="Google Shape;64;p2"/>
          <p:cNvGrpSpPr/>
          <p:nvPr/>
        </p:nvGrpSpPr>
        <p:grpSpPr>
          <a:xfrm>
            <a:off x="3803988" y="321384"/>
            <a:ext cx="369202" cy="325941"/>
            <a:chOff x="2847150" y="1805000"/>
            <a:chExt cx="279275" cy="239100"/>
          </a:xfrm>
        </p:grpSpPr>
        <p:sp>
          <p:nvSpPr>
            <p:cNvPr id="65" name="Google Shape;65;p2"/>
            <p:cNvSpPr/>
            <p:nvPr/>
          </p:nvSpPr>
          <p:spPr>
            <a:xfrm>
              <a:off x="2847150" y="1805000"/>
              <a:ext cx="279275" cy="145450"/>
            </a:xfrm>
            <a:custGeom>
              <a:avLst/>
              <a:gdLst/>
              <a:ahLst/>
              <a:cxnLst/>
              <a:rect l="l" t="t" r="r" b="b"/>
              <a:pathLst>
                <a:path w="11171" h="5818" extrusionOk="0">
                  <a:moveTo>
                    <a:pt x="5585" y="0"/>
                  </a:moveTo>
                  <a:lnTo>
                    <a:pt x="1" y="5317"/>
                  </a:lnTo>
                  <a:lnTo>
                    <a:pt x="607" y="5817"/>
                  </a:lnTo>
                  <a:lnTo>
                    <a:pt x="5585" y="1089"/>
                  </a:lnTo>
                  <a:lnTo>
                    <a:pt x="10563" y="5817"/>
                  </a:lnTo>
                  <a:lnTo>
                    <a:pt x="11170" y="5317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887300" y="1850950"/>
              <a:ext cx="199425" cy="193150"/>
            </a:xfrm>
            <a:custGeom>
              <a:avLst/>
              <a:gdLst/>
              <a:ahLst/>
              <a:cxnLst/>
              <a:rect l="l" t="t" r="r" b="b"/>
              <a:pathLst>
                <a:path w="7977" h="7726" extrusionOk="0">
                  <a:moveTo>
                    <a:pt x="3979" y="0"/>
                  </a:moveTo>
                  <a:lnTo>
                    <a:pt x="0" y="3783"/>
                  </a:lnTo>
                  <a:lnTo>
                    <a:pt x="0" y="7726"/>
                  </a:lnTo>
                  <a:lnTo>
                    <a:pt x="3176" y="7726"/>
                  </a:lnTo>
                  <a:lnTo>
                    <a:pt x="3176" y="4407"/>
                  </a:lnTo>
                  <a:lnTo>
                    <a:pt x="4782" y="4407"/>
                  </a:lnTo>
                  <a:lnTo>
                    <a:pt x="4782" y="7726"/>
                  </a:lnTo>
                  <a:lnTo>
                    <a:pt x="7976" y="7726"/>
                  </a:lnTo>
                  <a:lnTo>
                    <a:pt x="7976" y="3783"/>
                  </a:lnTo>
                  <a:lnTo>
                    <a:pt x="39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 Menu" preserve="1">
  <p:cSld name="Title B Menu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/>
          <p:nvPr/>
        </p:nvSpPr>
        <p:spPr>
          <a:xfrm>
            <a:off x="6122125" y="1036300"/>
            <a:ext cx="3754200" cy="444398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7" name="Google Shape;77;p4"/>
          <p:cNvCxnSpPr/>
          <p:nvPr/>
        </p:nvCxnSpPr>
        <p:spPr>
          <a:xfrm rot="10800000">
            <a:off x="6263550" y="1618550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4"/>
          <p:cNvCxnSpPr/>
          <p:nvPr/>
        </p:nvCxnSpPr>
        <p:spPr>
          <a:xfrm rot="10800000">
            <a:off x="6263550" y="2169300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4">
            <a:hlinkClick r:id="rId2" action="ppaction://hlinksldjump"/>
          </p:cNvPr>
          <p:cNvSpPr txBox="1"/>
          <p:nvPr/>
        </p:nvSpPr>
        <p:spPr>
          <a:xfrm>
            <a:off x="6263550" y="1106149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Noțiuni teoretice</a:t>
            </a:r>
            <a:endParaRPr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80" name="Google Shape;80;p4">
            <a:hlinkClick r:id="rId3" action="ppaction://hlinksldjump"/>
          </p:cNvPr>
          <p:cNvSpPr txBox="1"/>
          <p:nvPr/>
        </p:nvSpPr>
        <p:spPr>
          <a:xfrm>
            <a:off x="6263550" y="1639625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Regresie liniară multiplă</a:t>
            </a:r>
            <a:endParaRPr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81" name="Google Shape;81;p4">
            <a:hlinkClick r:id="rId4" action="ppaction://hlinksldjump"/>
          </p:cNvPr>
          <p:cNvSpPr txBox="1"/>
          <p:nvPr/>
        </p:nvSpPr>
        <p:spPr>
          <a:xfrm>
            <a:off x="6263550" y="2173025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1. Testarea ipotezei de normalitate</a:t>
            </a:r>
            <a:endParaRPr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82" name="Google Shape;82;p4"/>
          <p:cNvSpPr txBox="1"/>
          <p:nvPr/>
        </p:nvSpPr>
        <p:spPr>
          <a:xfrm>
            <a:off x="6122126" y="218800"/>
            <a:ext cx="1955074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0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I. Modelul de regresie</a:t>
            </a:r>
            <a:endParaRPr b="0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cxnSp>
        <p:nvCxnSpPr>
          <p:cNvPr id="9" name="Google Shape;78;p4">
            <a:extLst>
              <a:ext uri="{FF2B5EF4-FFF2-40B4-BE49-F238E27FC236}">
                <a16:creationId xmlns:a16="http://schemas.microsoft.com/office/drawing/2014/main" id="{67FB9906-46D5-4121-A371-1EDFB1C5C645}"/>
              </a:ext>
            </a:extLst>
          </p:cNvPr>
          <p:cNvCxnSpPr/>
          <p:nvPr userDrawn="1"/>
        </p:nvCxnSpPr>
        <p:spPr>
          <a:xfrm rot="10800000">
            <a:off x="5666142" y="90564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78;p4">
            <a:extLst>
              <a:ext uri="{FF2B5EF4-FFF2-40B4-BE49-F238E27FC236}">
                <a16:creationId xmlns:a16="http://schemas.microsoft.com/office/drawing/2014/main" id="{94A95015-F2D8-4F5E-80F0-024AC5679320}"/>
              </a:ext>
            </a:extLst>
          </p:cNvPr>
          <p:cNvCxnSpPr/>
          <p:nvPr userDrawn="1"/>
        </p:nvCxnSpPr>
        <p:spPr>
          <a:xfrm rot="10800000">
            <a:off x="6251725" y="2685425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78;p4">
            <a:extLst>
              <a:ext uri="{FF2B5EF4-FFF2-40B4-BE49-F238E27FC236}">
                <a16:creationId xmlns:a16="http://schemas.microsoft.com/office/drawing/2014/main" id="{1F189246-42C6-42D1-A541-707662B6DB92}"/>
              </a:ext>
            </a:extLst>
          </p:cNvPr>
          <p:cNvCxnSpPr/>
          <p:nvPr userDrawn="1"/>
        </p:nvCxnSpPr>
        <p:spPr>
          <a:xfrm rot="10800000">
            <a:off x="6251725" y="3245100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78;p4">
            <a:extLst>
              <a:ext uri="{FF2B5EF4-FFF2-40B4-BE49-F238E27FC236}">
                <a16:creationId xmlns:a16="http://schemas.microsoft.com/office/drawing/2014/main" id="{2E4728D7-740D-4DE6-BCCB-DCD6776F8017}"/>
              </a:ext>
            </a:extLst>
          </p:cNvPr>
          <p:cNvCxnSpPr/>
          <p:nvPr userDrawn="1"/>
        </p:nvCxnSpPr>
        <p:spPr>
          <a:xfrm rot="10800000">
            <a:off x="6251725" y="3760993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78;p4">
            <a:extLst>
              <a:ext uri="{FF2B5EF4-FFF2-40B4-BE49-F238E27FC236}">
                <a16:creationId xmlns:a16="http://schemas.microsoft.com/office/drawing/2014/main" id="{7A2C756F-478B-473D-A689-1D3E709613D0}"/>
              </a:ext>
            </a:extLst>
          </p:cNvPr>
          <p:cNvCxnSpPr/>
          <p:nvPr userDrawn="1"/>
        </p:nvCxnSpPr>
        <p:spPr>
          <a:xfrm rot="10800000">
            <a:off x="6275375" y="4334550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78;p4">
            <a:extLst>
              <a:ext uri="{FF2B5EF4-FFF2-40B4-BE49-F238E27FC236}">
                <a16:creationId xmlns:a16="http://schemas.microsoft.com/office/drawing/2014/main" id="{EF4A1243-B5F9-4DE6-B41D-F02AD2C1095D}"/>
              </a:ext>
            </a:extLst>
          </p:cNvPr>
          <p:cNvCxnSpPr/>
          <p:nvPr userDrawn="1"/>
        </p:nvCxnSpPr>
        <p:spPr>
          <a:xfrm rot="10800000">
            <a:off x="6251725" y="4850443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81;p4">
            <a:hlinkClick r:id="rId5" action="ppaction://hlinksldjump"/>
            <a:extLst>
              <a:ext uri="{FF2B5EF4-FFF2-40B4-BE49-F238E27FC236}">
                <a16:creationId xmlns:a16="http://schemas.microsoft.com/office/drawing/2014/main" id="{A1CBC7FA-FE4E-4D67-85F3-7BA1EF9A9202}"/>
              </a:ext>
            </a:extLst>
          </p:cNvPr>
          <p:cNvSpPr txBox="1"/>
          <p:nvPr userDrawn="1"/>
        </p:nvSpPr>
        <p:spPr>
          <a:xfrm>
            <a:off x="6263549" y="2686900"/>
            <a:ext cx="3612776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2. Testarea ipotezei de homoscedasticitate</a:t>
            </a:r>
            <a:endParaRPr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6" name="Google Shape;81;p4">
            <a:hlinkClick r:id="rId6" action="ppaction://hlinksldjump"/>
            <a:extLst>
              <a:ext uri="{FF2B5EF4-FFF2-40B4-BE49-F238E27FC236}">
                <a16:creationId xmlns:a16="http://schemas.microsoft.com/office/drawing/2014/main" id="{F90DAF8E-7F9F-468C-8D14-D9F4396314B5}"/>
              </a:ext>
            </a:extLst>
          </p:cNvPr>
          <p:cNvSpPr txBox="1"/>
          <p:nvPr userDrawn="1"/>
        </p:nvSpPr>
        <p:spPr>
          <a:xfrm>
            <a:off x="6251725" y="3249003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3. Testarea ipotezei de non-autocorelare</a:t>
            </a:r>
            <a:endParaRPr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7" name="Google Shape;81;p4">
            <a:hlinkClick r:id="rId7" action="ppaction://hlinksldjump"/>
            <a:extLst>
              <a:ext uri="{FF2B5EF4-FFF2-40B4-BE49-F238E27FC236}">
                <a16:creationId xmlns:a16="http://schemas.microsoft.com/office/drawing/2014/main" id="{07121967-7204-45BF-AD98-ABF9101E3BD9}"/>
              </a:ext>
            </a:extLst>
          </p:cNvPr>
          <p:cNvSpPr txBox="1"/>
          <p:nvPr userDrawn="1"/>
        </p:nvSpPr>
        <p:spPr>
          <a:xfrm>
            <a:off x="6275375" y="3783798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4. Analiza modelului corectat</a:t>
            </a:r>
            <a:endParaRPr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8" name="Google Shape;81;p4">
            <a:hlinkClick r:id="rId8" action="ppaction://hlinksldjump"/>
            <a:extLst>
              <a:ext uri="{FF2B5EF4-FFF2-40B4-BE49-F238E27FC236}">
                <a16:creationId xmlns:a16="http://schemas.microsoft.com/office/drawing/2014/main" id="{21AA5537-2DCF-4AAD-B17B-C2599663A988}"/>
              </a:ext>
            </a:extLst>
          </p:cNvPr>
          <p:cNvSpPr txBox="1"/>
          <p:nvPr userDrawn="1"/>
        </p:nvSpPr>
        <p:spPr>
          <a:xfrm>
            <a:off x="6275375" y="4322294"/>
            <a:ext cx="37542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5. </a:t>
            </a:r>
            <a:r>
              <a:rPr lang="ro-RO" sz="1350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Necorelarea reziduurilor cu variabilele</a:t>
            </a: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 </a:t>
            </a:r>
            <a:r>
              <a:rPr lang="ro-RO" sz="1350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ind...</a:t>
            </a:r>
            <a:endParaRPr sz="1350"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9" name="Google Shape;81;p4">
            <a:hlinkClick r:id="rId9" action="ppaction://hlinksldjump"/>
            <a:extLst>
              <a:ext uri="{FF2B5EF4-FFF2-40B4-BE49-F238E27FC236}">
                <a16:creationId xmlns:a16="http://schemas.microsoft.com/office/drawing/2014/main" id="{9975ED31-E347-4B81-821F-3948B39D7556}"/>
              </a:ext>
            </a:extLst>
          </p:cNvPr>
          <p:cNvSpPr txBox="1"/>
          <p:nvPr userDrawn="1"/>
        </p:nvSpPr>
        <p:spPr>
          <a:xfrm>
            <a:off x="6251725" y="4899523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6. Tendințe temporale</a:t>
            </a:r>
            <a:endParaRPr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</p:spTree>
    <p:extLst>
      <p:ext uri="{BB962C8B-B14F-4D97-AF65-F5344CB8AC3E}">
        <p14:creationId xmlns:p14="http://schemas.microsoft.com/office/powerpoint/2010/main" val="452205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E Menu" preserve="1">
  <p:cSld name="Title E Menu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/>
          <p:nvPr/>
        </p:nvSpPr>
        <p:spPr>
          <a:xfrm>
            <a:off x="8242375" y="1036300"/>
            <a:ext cx="3754200" cy="118872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1" name="Google Shape;101;p7"/>
          <p:cNvCxnSpPr/>
          <p:nvPr/>
        </p:nvCxnSpPr>
        <p:spPr>
          <a:xfrm rot="10800000">
            <a:off x="8383800" y="1618550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7">
            <a:hlinkClick r:id="rId2" action="ppaction://hlinksldjump"/>
          </p:cNvPr>
          <p:cNvSpPr txBox="1"/>
          <p:nvPr/>
        </p:nvSpPr>
        <p:spPr>
          <a:xfrm>
            <a:off x="8383800" y="1106225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6"/>
                </a:solidFill>
                <a:latin typeface="Andika"/>
                <a:ea typeface="Andika"/>
                <a:cs typeface="Andika"/>
                <a:sym typeface="Andika"/>
              </a:rPr>
              <a:t>Conclu</a:t>
            </a:r>
            <a:r>
              <a:rPr lang="ro-RO" sz="1400" b="0" i="0" u="none" strike="noStrike" cap="none" dirty="0">
                <a:solidFill>
                  <a:schemeClr val="accent6"/>
                </a:solidFill>
                <a:latin typeface="Andika"/>
                <a:ea typeface="Andika"/>
                <a:cs typeface="Andika"/>
                <a:sym typeface="Andik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zii</a:t>
            </a:r>
            <a:endParaRPr sz="1400" b="0" i="0" u="none" strike="noStrike" cap="none" dirty="0">
              <a:solidFill>
                <a:schemeClr val="accent6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04" name="Google Shape;104;p7">
            <a:hlinkClick r:id="rId3" action="ppaction://hlinksldjump"/>
          </p:cNvPr>
          <p:cNvSpPr txBox="1"/>
          <p:nvPr/>
        </p:nvSpPr>
        <p:spPr>
          <a:xfrm>
            <a:off x="8383800" y="1639625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Andika"/>
                <a:ea typeface="Andika"/>
                <a:cs typeface="Andika"/>
                <a:sym typeface="Andika"/>
              </a:rPr>
              <a:t>Refer</a:t>
            </a:r>
            <a:r>
              <a:rPr lang="ro-RO" dirty="0">
                <a:solidFill>
                  <a:schemeClr val="accent6"/>
                </a:solidFill>
                <a:latin typeface="Andika"/>
                <a:ea typeface="Andika"/>
                <a:cs typeface="Andika"/>
                <a:sym typeface="Andika"/>
              </a:rPr>
              <a:t>ințe</a:t>
            </a:r>
            <a:endParaRPr lang="en-US" dirty="0">
              <a:solidFill>
                <a:schemeClr val="accent6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06" name="Google Shape;106;p7"/>
          <p:cNvSpPr txBox="1"/>
          <p:nvPr/>
        </p:nvSpPr>
        <p:spPr>
          <a:xfrm>
            <a:off x="10551250" y="218800"/>
            <a:ext cx="1381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Conclu</a:t>
            </a:r>
            <a:r>
              <a:rPr lang="ro-RO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zii</a:t>
            </a:r>
            <a:endParaRPr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</p:spTree>
    <p:extLst>
      <p:ext uri="{BB962C8B-B14F-4D97-AF65-F5344CB8AC3E}">
        <p14:creationId xmlns:p14="http://schemas.microsoft.com/office/powerpoint/2010/main" val="246678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s A">
  <p:cSld name="CUSTOM_18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/>
          <p:nvPr/>
        </p:nvSpPr>
        <p:spPr>
          <a:xfrm>
            <a:off x="193200" y="204450"/>
            <a:ext cx="11805600" cy="6449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8"/>
          <p:cNvSpPr/>
          <p:nvPr/>
        </p:nvSpPr>
        <p:spPr>
          <a:xfrm>
            <a:off x="197450" y="211825"/>
            <a:ext cx="11156400" cy="67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11514625" y="398946"/>
            <a:ext cx="310675" cy="2965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2"/>
                </a:solidFill>
                <a:latin typeface="Fredoka One"/>
              </a:rPr>
              <a:t>X</a:t>
            </a:r>
          </a:p>
        </p:txBody>
      </p:sp>
      <p:sp>
        <p:nvSpPr>
          <p:cNvPr id="111" name="Google Shape;111;p8"/>
          <p:cNvSpPr txBox="1">
            <a:spLocks noGrp="1"/>
          </p:cNvSpPr>
          <p:nvPr>
            <p:ph type="title" hasCustomPrompt="1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ldrich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dirty="0"/>
              <a:t>Econometrics</a:t>
            </a:r>
            <a:endParaRPr dirty="0"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1" hasCustomPrompt="1"/>
          </p:nvPr>
        </p:nvSpPr>
        <p:spPr>
          <a:xfrm>
            <a:off x="403400" y="1082675"/>
            <a:ext cx="11421900" cy="531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 sz="1500"/>
            </a:lvl9pPr>
          </a:lstStyle>
          <a:p>
            <a:r>
              <a:rPr lang="en-US" dirty="0"/>
              <a:t>Some interesting text</a:t>
            </a:r>
            <a:endParaRPr dirty="0"/>
          </a:p>
        </p:txBody>
      </p:sp>
      <p:sp>
        <p:nvSpPr>
          <p:cNvPr id="113" name="Google Shape;113;p8">
            <a:hlinkClick r:id="rId2" action="ppaction://hlinksldjump"/>
          </p:cNvPr>
          <p:cNvSpPr/>
          <p:nvPr/>
        </p:nvSpPr>
        <p:spPr>
          <a:xfrm>
            <a:off x="11353700" y="205975"/>
            <a:ext cx="6450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8"/>
          <p:cNvSpPr/>
          <p:nvPr/>
        </p:nvSpPr>
        <p:spPr>
          <a:xfrm>
            <a:off x="193197" y="6601471"/>
            <a:ext cx="11805000" cy="5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s B">
  <p:cSld name="CUSTOM_18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/>
          <p:nvPr/>
        </p:nvSpPr>
        <p:spPr>
          <a:xfrm>
            <a:off x="193200" y="204450"/>
            <a:ext cx="11805600" cy="6449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9"/>
          <p:cNvSpPr/>
          <p:nvPr/>
        </p:nvSpPr>
        <p:spPr>
          <a:xfrm>
            <a:off x="197450" y="211825"/>
            <a:ext cx="11156400" cy="67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11514625" y="398946"/>
            <a:ext cx="310675" cy="2965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3"/>
                </a:solidFill>
                <a:latin typeface="Fredoka One"/>
              </a:rPr>
              <a:t>X</a:t>
            </a:r>
          </a:p>
        </p:txBody>
      </p:sp>
      <p:sp>
        <p:nvSpPr>
          <p:cNvPr id="119" name="Google Shape;119;p9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ldrich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 dirty="0"/>
          </a:p>
        </p:txBody>
      </p:sp>
      <p:sp>
        <p:nvSpPr>
          <p:cNvPr id="120" name="Google Shape;120;p9"/>
          <p:cNvSpPr txBox="1">
            <a:spLocks noGrp="1"/>
          </p:cNvSpPr>
          <p:nvPr>
            <p:ph type="body" idx="1"/>
          </p:nvPr>
        </p:nvSpPr>
        <p:spPr>
          <a:xfrm>
            <a:off x="403400" y="1082675"/>
            <a:ext cx="11421900" cy="531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121" name="Google Shape;121;p9">
            <a:hlinkClick r:id="rId2" action="ppaction://hlinksldjump"/>
          </p:cNvPr>
          <p:cNvSpPr/>
          <p:nvPr/>
        </p:nvSpPr>
        <p:spPr>
          <a:xfrm>
            <a:off x="11353700" y="205975"/>
            <a:ext cx="6450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9"/>
          <p:cNvSpPr/>
          <p:nvPr/>
        </p:nvSpPr>
        <p:spPr>
          <a:xfrm>
            <a:off x="193197" y="6601471"/>
            <a:ext cx="11805000" cy="5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s E">
  <p:cSld name="CUSTOM_18_1_1_1_1_1_1_1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"/>
          <p:cNvSpPr/>
          <p:nvPr/>
        </p:nvSpPr>
        <p:spPr>
          <a:xfrm>
            <a:off x="193200" y="204450"/>
            <a:ext cx="11805600" cy="6449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12"/>
          <p:cNvSpPr/>
          <p:nvPr/>
        </p:nvSpPr>
        <p:spPr>
          <a:xfrm>
            <a:off x="197450" y="211825"/>
            <a:ext cx="11156400" cy="67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</a:endParaRPr>
          </a:p>
        </p:txBody>
      </p:sp>
      <p:sp>
        <p:nvSpPr>
          <p:cNvPr id="142" name="Google Shape;142;p12"/>
          <p:cNvSpPr/>
          <p:nvPr/>
        </p:nvSpPr>
        <p:spPr>
          <a:xfrm>
            <a:off x="11514625" y="398946"/>
            <a:ext cx="310675" cy="2965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6"/>
                </a:solidFill>
                <a:latin typeface="Fredoka One"/>
              </a:rPr>
              <a:t>X</a:t>
            </a:r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ldrich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body" idx="1"/>
          </p:nvPr>
        </p:nvSpPr>
        <p:spPr>
          <a:xfrm>
            <a:off x="403400" y="1082675"/>
            <a:ext cx="11421900" cy="531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145" name="Google Shape;145;p12">
            <a:hlinkClick r:id="rId2" action="ppaction://hlinksldjump"/>
          </p:cNvPr>
          <p:cNvSpPr/>
          <p:nvPr/>
        </p:nvSpPr>
        <p:spPr>
          <a:xfrm>
            <a:off x="11353700" y="205975"/>
            <a:ext cx="6450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12"/>
          <p:cNvSpPr/>
          <p:nvPr/>
        </p:nvSpPr>
        <p:spPr>
          <a:xfrm>
            <a:off x="193197" y="6601471"/>
            <a:ext cx="11805000" cy="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pport Slide">
  <p:cSld name="CUSTOM_16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/>
          <p:nvPr/>
        </p:nvSpPr>
        <p:spPr>
          <a:xfrm>
            <a:off x="193200" y="204450"/>
            <a:ext cx="11805600" cy="6449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14"/>
          <p:cNvSpPr/>
          <p:nvPr/>
        </p:nvSpPr>
        <p:spPr>
          <a:xfrm>
            <a:off x="11514625" y="398946"/>
            <a:ext cx="310675" cy="2965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1"/>
                </a:solidFill>
                <a:latin typeface="Fredoka One"/>
              </a:rPr>
              <a:t>X</a:t>
            </a:r>
          </a:p>
        </p:txBody>
      </p:sp>
      <p:sp>
        <p:nvSpPr>
          <p:cNvPr id="163" name="Google Shape;163;p14">
            <a:hlinkClick r:id="rId2" action="ppaction://hlinksldjump"/>
          </p:cNvPr>
          <p:cNvSpPr/>
          <p:nvPr/>
        </p:nvSpPr>
        <p:spPr>
          <a:xfrm>
            <a:off x="11353700" y="205975"/>
            <a:ext cx="6450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slide" Target="../slides/slide3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" Target="../slides/slide27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" Target="../slides/slide19.xml"/><Relationship Id="rId5" Type="http://schemas.openxmlformats.org/officeDocument/2006/relationships/slideLayout" Target="../slideLayouts/slideLayout5.xml"/><Relationship Id="rId15" Type="http://schemas.openxmlformats.org/officeDocument/2006/relationships/slide" Target="../slides/slide7.xml"/><Relationship Id="rId10" Type="http://schemas.openxmlformats.org/officeDocument/2006/relationships/slide" Target="../slides/slide32.xml"/><Relationship Id="rId4" Type="http://schemas.openxmlformats.org/officeDocument/2006/relationships/slideLayout" Target="../slideLayouts/slideLayout4.xml"/><Relationship Id="rId9" Type="http://schemas.openxmlformats.org/officeDocument/2006/relationships/slide" Target="../slides/slide4.xml"/><Relationship Id="rId14" Type="http://schemas.openxmlformats.org/officeDocument/2006/relationships/slide" Target="../slides/slid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/>
          <p:nvPr/>
        </p:nvSpPr>
        <p:spPr>
          <a:xfrm>
            <a:off x="3259675" y="199256"/>
            <a:ext cx="8736900" cy="817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335736" y="226150"/>
            <a:ext cx="2641500" cy="630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" name="Google Shape;10;p1"/>
          <p:cNvCxnSpPr/>
          <p:nvPr/>
        </p:nvCxnSpPr>
        <p:spPr>
          <a:xfrm>
            <a:off x="4674325" y="397575"/>
            <a:ext cx="0" cy="5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1"/>
          <p:cNvCxnSpPr/>
          <p:nvPr/>
        </p:nvCxnSpPr>
        <p:spPr>
          <a:xfrm>
            <a:off x="10541725" y="397575"/>
            <a:ext cx="0" cy="5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1"/>
          <p:cNvCxnSpPr/>
          <p:nvPr/>
        </p:nvCxnSpPr>
        <p:spPr>
          <a:xfrm>
            <a:off x="8056261" y="424469"/>
            <a:ext cx="0" cy="5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1"/>
          <p:cNvCxnSpPr/>
          <p:nvPr/>
        </p:nvCxnSpPr>
        <p:spPr>
          <a:xfrm>
            <a:off x="6141175" y="397575"/>
            <a:ext cx="0" cy="5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1"/>
          <p:cNvSpPr txBox="1"/>
          <p:nvPr/>
        </p:nvSpPr>
        <p:spPr>
          <a:xfrm>
            <a:off x="3508150" y="636100"/>
            <a:ext cx="9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Home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16" name="Google Shape;16;p1">
            <a:hlinkClick r:id="rId9" action="ppaction://hlinksldjump"/>
          </p:cNvPr>
          <p:cNvSpPr txBox="1"/>
          <p:nvPr/>
        </p:nvSpPr>
        <p:spPr>
          <a:xfrm>
            <a:off x="4760050" y="218800"/>
            <a:ext cx="1381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Meet the variables</a:t>
            </a:r>
          </a:p>
        </p:txBody>
      </p:sp>
      <p:sp>
        <p:nvSpPr>
          <p:cNvPr id="17" name="Google Shape;17;p1">
            <a:hlinkClick r:id="rId10" action="ppaction://hlinksldjump"/>
          </p:cNvPr>
          <p:cNvSpPr txBox="1"/>
          <p:nvPr/>
        </p:nvSpPr>
        <p:spPr>
          <a:xfrm>
            <a:off x="6150774" y="218800"/>
            <a:ext cx="1905487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I. Modelul de regresie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18" name="Google Shape;18;p1">
            <a:hlinkClick r:id="rId11" action="ppaction://hlinksldjump"/>
          </p:cNvPr>
          <p:cNvSpPr txBox="1"/>
          <p:nvPr/>
        </p:nvSpPr>
        <p:spPr>
          <a:xfrm>
            <a:off x="8102770" y="207781"/>
            <a:ext cx="2429431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Analiză ierarhică de clusteri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20" name="Google Shape;20;p1">
            <a:hlinkClick r:id="rId12" action="ppaction://hlinksldjump"/>
          </p:cNvPr>
          <p:cNvSpPr txBox="1"/>
          <p:nvPr/>
        </p:nvSpPr>
        <p:spPr>
          <a:xfrm>
            <a:off x="10551250" y="218800"/>
            <a:ext cx="1381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Conclu</a:t>
            </a:r>
            <a:r>
              <a:rPr lang="ro-RO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zii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grpSp>
        <p:nvGrpSpPr>
          <p:cNvPr id="21" name="Google Shape;21;p1"/>
          <p:cNvGrpSpPr/>
          <p:nvPr/>
        </p:nvGrpSpPr>
        <p:grpSpPr>
          <a:xfrm>
            <a:off x="3803988" y="321384"/>
            <a:ext cx="369202" cy="325941"/>
            <a:chOff x="2847150" y="1805000"/>
            <a:chExt cx="279275" cy="239100"/>
          </a:xfrm>
        </p:grpSpPr>
        <p:sp>
          <p:nvSpPr>
            <p:cNvPr id="22" name="Google Shape;22;p1"/>
            <p:cNvSpPr/>
            <p:nvPr/>
          </p:nvSpPr>
          <p:spPr>
            <a:xfrm>
              <a:off x="2847150" y="1805000"/>
              <a:ext cx="279275" cy="145450"/>
            </a:xfrm>
            <a:custGeom>
              <a:avLst/>
              <a:gdLst/>
              <a:ahLst/>
              <a:cxnLst/>
              <a:rect l="l" t="t" r="r" b="b"/>
              <a:pathLst>
                <a:path w="11171" h="5818" extrusionOk="0">
                  <a:moveTo>
                    <a:pt x="5585" y="0"/>
                  </a:moveTo>
                  <a:lnTo>
                    <a:pt x="1" y="5317"/>
                  </a:lnTo>
                  <a:lnTo>
                    <a:pt x="607" y="5817"/>
                  </a:lnTo>
                  <a:lnTo>
                    <a:pt x="5585" y="1089"/>
                  </a:lnTo>
                  <a:lnTo>
                    <a:pt x="10563" y="5817"/>
                  </a:lnTo>
                  <a:lnTo>
                    <a:pt x="11170" y="5317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887300" y="1850950"/>
              <a:ext cx="199425" cy="193150"/>
            </a:xfrm>
            <a:custGeom>
              <a:avLst/>
              <a:gdLst/>
              <a:ahLst/>
              <a:cxnLst/>
              <a:rect l="l" t="t" r="r" b="b"/>
              <a:pathLst>
                <a:path w="7977" h="7726" extrusionOk="0">
                  <a:moveTo>
                    <a:pt x="3979" y="0"/>
                  </a:moveTo>
                  <a:lnTo>
                    <a:pt x="0" y="3783"/>
                  </a:lnTo>
                  <a:lnTo>
                    <a:pt x="0" y="7726"/>
                  </a:lnTo>
                  <a:lnTo>
                    <a:pt x="3176" y="7726"/>
                  </a:lnTo>
                  <a:lnTo>
                    <a:pt x="3176" y="4407"/>
                  </a:lnTo>
                  <a:lnTo>
                    <a:pt x="4782" y="4407"/>
                  </a:lnTo>
                  <a:lnTo>
                    <a:pt x="4782" y="7726"/>
                  </a:lnTo>
                  <a:lnTo>
                    <a:pt x="7976" y="7726"/>
                  </a:lnTo>
                  <a:lnTo>
                    <a:pt x="7976" y="3783"/>
                  </a:lnTo>
                  <a:lnTo>
                    <a:pt x="3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4" name="Google Shape;24;p1"/>
          <p:cNvSpPr/>
          <p:nvPr/>
        </p:nvSpPr>
        <p:spPr>
          <a:xfrm>
            <a:off x="3259330" y="1274775"/>
            <a:ext cx="4348500" cy="3997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Google Shape;25;p1"/>
          <p:cNvSpPr/>
          <p:nvPr userDrawn="1"/>
        </p:nvSpPr>
        <p:spPr>
          <a:xfrm>
            <a:off x="3259675" y="5503800"/>
            <a:ext cx="8672700" cy="1010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10075020" y="1301425"/>
            <a:ext cx="1866600" cy="182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7889925" y="3389313"/>
            <a:ext cx="4047600" cy="1822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Google Shape;28;p1">
            <a:hlinkClick r:id="rId13" action="ppaction://hlinksldjump"/>
          </p:cNvPr>
          <p:cNvSpPr/>
          <p:nvPr/>
        </p:nvSpPr>
        <p:spPr>
          <a:xfrm>
            <a:off x="7908297" y="1285875"/>
            <a:ext cx="1881884" cy="182279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see the dataset</a:t>
            </a:r>
            <a:endParaRPr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Google Shape;29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1">
            <a:hlinkClick r:id="rId14" action="ppaction://hlinksldjump"/>
          </p:cNvPr>
          <p:cNvSpPr/>
          <p:nvPr/>
        </p:nvSpPr>
        <p:spPr>
          <a:xfrm>
            <a:off x="3410200" y="305975"/>
            <a:ext cx="11298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Google Shape;33;p1"/>
          <p:cNvSpPr txBox="1"/>
          <p:nvPr/>
        </p:nvSpPr>
        <p:spPr>
          <a:xfrm>
            <a:off x="335736" y="2688733"/>
            <a:ext cx="25623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 Ben E. King </a:t>
            </a:r>
            <a:r>
              <a:rPr lang="en" sz="1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(1938-2015)</a:t>
            </a:r>
            <a:endParaRPr sz="14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455957" y="3159574"/>
            <a:ext cx="2528510" cy="323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Stand by Me (1961)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" b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"Stand by Me"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este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o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melodie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inițial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lansată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ro-RO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1961.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Aparține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artistului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american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de soul Ben E. King.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Înregistrarea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a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ajuns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pe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locul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1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topurile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R&amp;B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1961 și a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fost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un hit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top 10 pe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listele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de pop din SUA de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două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ori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: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1961,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apoi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din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nou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1986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când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a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fost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folosită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ca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melodie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tematică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pentru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filmul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Stand by Me. De-a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lungul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anilor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,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melodia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a </a:t>
            </a:r>
            <a:r>
              <a:rPr lang="ro-RO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trecut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testul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timpului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și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continuă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să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inspire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oamenii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. A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ajuns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pe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lista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"Cele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mai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mari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500 de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cântece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din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toate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timpurile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" a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revistei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Rolling Stone,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printre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numeroase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alte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clasamente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.</a:t>
            </a:r>
          </a:p>
        </p:txBody>
      </p:sp>
      <p:sp>
        <p:nvSpPr>
          <p:cNvPr id="37" name="Google Shape;37;p1"/>
          <p:cNvSpPr txBox="1"/>
          <p:nvPr/>
        </p:nvSpPr>
        <p:spPr>
          <a:xfrm>
            <a:off x="10065187" y="1982907"/>
            <a:ext cx="1876433" cy="612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Ni</a:t>
            </a:r>
            <a:r>
              <a:rPr lang="ro-RO" sz="16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țu Iulia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Paraschiv Diana</a:t>
            </a:r>
            <a:endParaRPr lang="en-US" sz="1600" b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7889925" y="4571725"/>
            <a:ext cx="4047600" cy="682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Google Shape;39;p1"/>
          <p:cNvSpPr txBox="1"/>
          <p:nvPr/>
        </p:nvSpPr>
        <p:spPr>
          <a:xfrm>
            <a:off x="7782655" y="4656175"/>
            <a:ext cx="421392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Topic: Covers of Stand by Me (Ben E. King)</a:t>
            </a:r>
            <a:endParaRPr sz="1700" i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40" name="Google Shape;40;p1"/>
          <p:cNvSpPr txBox="1"/>
          <p:nvPr userDrawn="1"/>
        </p:nvSpPr>
        <p:spPr>
          <a:xfrm>
            <a:off x="8014642" y="3558893"/>
            <a:ext cx="38067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Comunicări Științifice</a:t>
            </a: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41" name="Google Shape;41;p1"/>
          <p:cNvSpPr txBox="1"/>
          <p:nvPr/>
        </p:nvSpPr>
        <p:spPr>
          <a:xfrm>
            <a:off x="3449808" y="3315110"/>
            <a:ext cx="4047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Stand </a:t>
            </a:r>
            <a:r>
              <a:rPr lang="en" sz="1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by Me (film 1986)</a:t>
            </a:r>
            <a:endParaRPr sz="1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3409780" y="3894980"/>
            <a:ext cx="4047600" cy="12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"Stand by Me"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este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un film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american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de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dramă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ro-RO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apărut în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1986,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regizat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de Rob Reiner.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Bazat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pe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nuvela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"The Body" a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lui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Stephen King din 1982, </a:t>
            </a:r>
            <a:r>
              <a:rPr lang="en-US" sz="1100" b="1" i="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cu </a:t>
            </a:r>
            <a:r>
              <a:rPr lang="en-US" sz="1100" b="1" i="0" u="sng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titlul</a:t>
            </a:r>
            <a:r>
              <a:rPr lang="en-US" sz="1100" b="1" i="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1" i="0" u="sng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derivat</a:t>
            </a:r>
            <a:r>
              <a:rPr lang="en-US" sz="1100" b="1" i="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din </a:t>
            </a:r>
            <a:r>
              <a:rPr lang="en-US" sz="1100" b="1" i="0" u="sng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melodia</a:t>
            </a:r>
            <a:r>
              <a:rPr lang="en-US" sz="1100" b="1" i="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cu </a:t>
            </a:r>
            <a:r>
              <a:rPr lang="en-US" sz="1100" b="1" i="0" u="sng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același</a:t>
            </a:r>
            <a:r>
              <a:rPr lang="en-US" sz="1100" b="1" i="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1" i="0" u="sng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nume</a:t>
            </a:r>
            <a:r>
              <a:rPr lang="en-US" sz="1100" b="1" i="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1" i="0" u="sng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interpretată</a:t>
            </a:r>
            <a:r>
              <a:rPr lang="en-US" sz="1100" b="1" i="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de Ben E. King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,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filmul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are loc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orașul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fictiv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Castle Rock, Oregon,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anul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1959, și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urmărește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povestea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a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patru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băieți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care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pleacă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într-o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excursie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pentru a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găsi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cadavrul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unui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băiat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dispărut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.“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o-RO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- Wikipedia</a:t>
            </a:r>
            <a:endParaRPr lang="ro-RO" sz="1100" b="0" i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44" name="Google Shape;44;p1" descr="Play">
            <a:hlinkClick r:id="rId15" action="ppaction://hlinksldjump"/>
          </p:cNvPr>
          <p:cNvSpPr/>
          <p:nvPr/>
        </p:nvSpPr>
        <p:spPr>
          <a:xfrm>
            <a:off x="8602673" y="1809899"/>
            <a:ext cx="636945" cy="817626"/>
          </a:xfrm>
          <a:custGeom>
            <a:avLst/>
            <a:gdLst/>
            <a:ahLst/>
            <a:cxnLst/>
            <a:rect l="l" t="t" r="r" b="b"/>
            <a:pathLst>
              <a:path w="546734" h="704850" extrusionOk="0">
                <a:moveTo>
                  <a:pt x="0" y="0"/>
                </a:moveTo>
                <a:lnTo>
                  <a:pt x="546735" y="352425"/>
                </a:lnTo>
                <a:lnTo>
                  <a:pt x="0" y="70485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</p:txBody>
      </p:sp>
      <p:sp>
        <p:nvSpPr>
          <p:cNvPr id="45" name="Google Shape;45;p1"/>
          <p:cNvSpPr/>
          <p:nvPr/>
        </p:nvSpPr>
        <p:spPr>
          <a:xfrm>
            <a:off x="3393172" y="6271621"/>
            <a:ext cx="7342500" cy="5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3393172" y="6271621"/>
            <a:ext cx="2121300" cy="5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</p:txBody>
      </p:sp>
      <p:grpSp>
        <p:nvGrpSpPr>
          <p:cNvPr id="47" name="Google Shape;47;p1"/>
          <p:cNvGrpSpPr/>
          <p:nvPr/>
        </p:nvGrpSpPr>
        <p:grpSpPr>
          <a:xfrm>
            <a:off x="9694136" y="5940203"/>
            <a:ext cx="1014987" cy="271331"/>
            <a:chOff x="330249" y="5227562"/>
            <a:chExt cx="715233" cy="179737"/>
          </a:xfrm>
        </p:grpSpPr>
        <p:sp>
          <p:nvSpPr>
            <p:cNvPr id="48" name="Google Shape;48;p1" descr="Play"/>
            <p:cNvSpPr/>
            <p:nvPr/>
          </p:nvSpPr>
          <p:spPr>
            <a:xfrm>
              <a:off x="622899" y="5227562"/>
              <a:ext cx="129849" cy="167402"/>
            </a:xfrm>
            <a:custGeom>
              <a:avLst/>
              <a:gdLst/>
              <a:ahLst/>
              <a:cxnLst/>
              <a:rect l="l" t="t" r="r" b="b"/>
              <a:pathLst>
                <a:path w="546734" h="704850" extrusionOk="0">
                  <a:moveTo>
                    <a:pt x="0" y="0"/>
                  </a:moveTo>
                  <a:lnTo>
                    <a:pt x="546735" y="352425"/>
                  </a:lnTo>
                  <a:lnTo>
                    <a:pt x="0" y="7048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grpSp>
          <p:nvGrpSpPr>
            <p:cNvPr id="49" name="Google Shape;49;p1"/>
            <p:cNvGrpSpPr/>
            <p:nvPr/>
          </p:nvGrpSpPr>
          <p:grpSpPr>
            <a:xfrm>
              <a:off x="865143" y="5227562"/>
              <a:ext cx="180339" cy="179737"/>
              <a:chOff x="817334" y="5227562"/>
              <a:chExt cx="180339" cy="179737"/>
            </a:xfrm>
          </p:grpSpPr>
          <p:sp>
            <p:nvSpPr>
              <p:cNvPr id="50" name="Google Shape;50;p1"/>
              <p:cNvSpPr/>
              <p:nvPr/>
            </p:nvSpPr>
            <p:spPr>
              <a:xfrm flipH="1">
                <a:off x="961819" y="5227562"/>
                <a:ext cx="35854" cy="179737"/>
              </a:xfrm>
              <a:custGeom>
                <a:avLst/>
                <a:gdLst/>
                <a:ahLst/>
                <a:cxnLst/>
                <a:rect l="l" t="t" r="r" b="b"/>
                <a:pathLst>
                  <a:path w="227647" h="704850" extrusionOk="0">
                    <a:moveTo>
                      <a:pt x="0" y="0"/>
                    </a:moveTo>
                    <a:lnTo>
                      <a:pt x="227648" y="0"/>
                    </a:lnTo>
                    <a:lnTo>
                      <a:pt x="227648" y="704850"/>
                    </a:lnTo>
                    <a:lnTo>
                      <a:pt x="0" y="70485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1" descr="Play"/>
              <p:cNvSpPr/>
              <p:nvPr/>
            </p:nvSpPr>
            <p:spPr>
              <a:xfrm>
                <a:off x="817334" y="5227562"/>
                <a:ext cx="129849" cy="167402"/>
              </a:xfrm>
              <a:custGeom>
                <a:avLst/>
                <a:gdLst/>
                <a:ahLst/>
                <a:cxnLst/>
                <a:rect l="l" t="t" r="r" b="b"/>
                <a:pathLst>
                  <a:path w="546734" h="704850" extrusionOk="0">
                    <a:moveTo>
                      <a:pt x="0" y="0"/>
                    </a:moveTo>
                    <a:lnTo>
                      <a:pt x="546735" y="352425"/>
                    </a:lnTo>
                    <a:lnTo>
                      <a:pt x="0" y="70485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52" name="Google Shape;52;p1"/>
            <p:cNvGrpSpPr/>
            <p:nvPr/>
          </p:nvGrpSpPr>
          <p:grpSpPr>
            <a:xfrm flipH="1">
              <a:off x="330249" y="5227562"/>
              <a:ext cx="180339" cy="179737"/>
              <a:chOff x="4316558" y="4992035"/>
              <a:chExt cx="180339" cy="179737"/>
            </a:xfrm>
          </p:grpSpPr>
          <p:sp>
            <p:nvSpPr>
              <p:cNvPr id="53" name="Google Shape;53;p1"/>
              <p:cNvSpPr/>
              <p:nvPr/>
            </p:nvSpPr>
            <p:spPr>
              <a:xfrm flipH="1">
                <a:off x="4461042" y="4992035"/>
                <a:ext cx="35854" cy="179737"/>
              </a:xfrm>
              <a:custGeom>
                <a:avLst/>
                <a:gdLst/>
                <a:ahLst/>
                <a:cxnLst/>
                <a:rect l="l" t="t" r="r" b="b"/>
                <a:pathLst>
                  <a:path w="227647" h="704850" extrusionOk="0">
                    <a:moveTo>
                      <a:pt x="0" y="0"/>
                    </a:moveTo>
                    <a:lnTo>
                      <a:pt x="227648" y="0"/>
                    </a:lnTo>
                    <a:lnTo>
                      <a:pt x="227648" y="704850"/>
                    </a:lnTo>
                    <a:lnTo>
                      <a:pt x="0" y="70485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1" descr="Play"/>
              <p:cNvSpPr/>
              <p:nvPr/>
            </p:nvSpPr>
            <p:spPr>
              <a:xfrm>
                <a:off x="4316558" y="4992035"/>
                <a:ext cx="129849" cy="167402"/>
              </a:xfrm>
              <a:custGeom>
                <a:avLst/>
                <a:gdLst/>
                <a:ahLst/>
                <a:cxnLst/>
                <a:rect l="l" t="t" r="r" b="b"/>
                <a:pathLst>
                  <a:path w="546734" h="704850" extrusionOk="0">
                    <a:moveTo>
                      <a:pt x="0" y="0"/>
                    </a:moveTo>
                    <a:lnTo>
                      <a:pt x="546735" y="352425"/>
                    </a:lnTo>
                    <a:lnTo>
                      <a:pt x="0" y="70485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" name="Google Shape;60;p1"/>
          <p:cNvSpPr txBox="1"/>
          <p:nvPr/>
        </p:nvSpPr>
        <p:spPr>
          <a:xfrm>
            <a:off x="3393175" y="5558970"/>
            <a:ext cx="40476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Stand by Me</a:t>
            </a:r>
            <a:endParaRPr sz="18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3393175" y="5867400"/>
            <a:ext cx="61281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Ben E. King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A62F3-AE80-4EFF-B132-022DA208E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l="15581" r="18302"/>
          <a:stretch/>
        </p:blipFill>
        <p:spPr>
          <a:xfrm>
            <a:off x="713557" y="357129"/>
            <a:ext cx="1796561" cy="2302792"/>
          </a:xfrm>
          <a:prstGeom prst="flowChartConnector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9D6D0C8-A809-4C24-A1A0-1BD8897D6FC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3508150" y="1501886"/>
            <a:ext cx="3815186" cy="1907593"/>
          </a:xfrm>
          <a:prstGeom prst="roundRect">
            <a:avLst>
              <a:gd name="adj" fmla="val 1878"/>
            </a:avLst>
          </a:prstGeom>
          <a:effectLst>
            <a:softEdge rad="31750"/>
          </a:effectLst>
        </p:spPr>
      </p:pic>
      <p:sp>
        <p:nvSpPr>
          <p:cNvPr id="68" name="Google Shape;37;p1">
            <a:extLst>
              <a:ext uri="{FF2B5EF4-FFF2-40B4-BE49-F238E27FC236}">
                <a16:creationId xmlns:a16="http://schemas.microsoft.com/office/drawing/2014/main" id="{CAF19A0F-924E-4E22-B008-1DA57E4953A2}"/>
              </a:ext>
            </a:extLst>
          </p:cNvPr>
          <p:cNvSpPr txBox="1"/>
          <p:nvPr userDrawn="1"/>
        </p:nvSpPr>
        <p:spPr>
          <a:xfrm>
            <a:off x="10055103" y="1463327"/>
            <a:ext cx="1876433" cy="49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b="1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D-1093 &amp; G-1104</a:t>
            </a:r>
            <a:endParaRPr lang="en-US" sz="1600" b="1" u="sng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3" r:id="rId2"/>
    <p:sldLayoutId id="2147483666" r:id="rId3"/>
    <p:sldLayoutId id="2147483654" r:id="rId4"/>
    <p:sldLayoutId id="2147483655" r:id="rId5"/>
    <p:sldLayoutId id="2147483658" r:id="rId6"/>
    <p:sldLayoutId id="214748366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Homoscedasticity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hyperlink" Target="https://en.wikipedia.org/wiki/File:Heteroscedasticity.png" TargetMode="Externa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mailto:nituiulia18@gmail.com" TargetMode="External"/><Relationship Id="rId13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12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hyperlink" Target="mailto:32dianaparaschiv@gmail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hyperlink" Target="https://www.youtube.com/watch?v=hwZNL7QVJjE" TargetMode="External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nghall.org/awards/winner/stand_by_me" TargetMode="External"/><Relationship Id="rId13" Type="http://schemas.openxmlformats.org/officeDocument/2006/relationships/hyperlink" Target="https://www3.nd.edu/~wevans1/econ30331/Durbin_Watson_tables.pdf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en.wikipedia.org/wiki/Stand_by_Me_(film)" TargetMode="External"/><Relationship Id="rId12" Type="http://schemas.openxmlformats.org/officeDocument/2006/relationships/hyperlink" Target="https://www.statology.org/breusch-pagan-test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Stand_by_Me_(Ben_E._King_song)" TargetMode="External"/><Relationship Id="rId11" Type="http://schemas.openxmlformats.org/officeDocument/2006/relationships/hyperlink" Target="https://www.statisticssolutions.com/dissertation-resources/autocorrelation/" TargetMode="External"/><Relationship Id="rId5" Type="http://schemas.openxmlformats.org/officeDocument/2006/relationships/hyperlink" Target="https://convert.routenote.com/bpm-detector" TargetMode="External"/><Relationship Id="rId15" Type="http://schemas.openxmlformats.org/officeDocument/2006/relationships/hyperlink" Target="https://www.researchgate.net/scientific-contributions/JaeHong-Park-2081715302?_tp=eyJjb250ZXh0Ijp7ImZpcnN0UGFnZSI6Il9kaXJlY3QiLCJwYWdlIjoicHVibGljYXRpb24ifX0" TargetMode="External"/><Relationship Id="rId10" Type="http://schemas.openxmlformats.org/officeDocument/2006/relationships/hyperlink" Target="https://www.investopedia.com/terms/v/variance-inflation-factor.asp" TargetMode="External"/><Relationship Id="rId4" Type="http://schemas.openxmlformats.org/officeDocument/2006/relationships/hyperlink" Target="https://songbpm.com/" TargetMode="External"/><Relationship Id="rId9" Type="http://schemas.openxmlformats.org/officeDocument/2006/relationships/hyperlink" Target="https://oldtimemusic.com/the-meaning-behind-the-song-stand-by-me-by-cassius-clay/" TargetMode="External"/><Relationship Id="rId14" Type="http://schemas.openxmlformats.org/officeDocument/2006/relationships/hyperlink" Target="https://www.researchgate.net/publication/328101493_The_Effects_of_User_Engagements_for_User_and_Company_Generated_Videos_on_Music_Sales_Empirical_Evidence_From_YouTube" TargetMode="Externa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hyperlink" Target="https://open.spotify.com/track/01WmDtHHfrNOrljuqbezRo" TargetMode="External"/><Relationship Id="rId21" Type="http://schemas.openxmlformats.org/officeDocument/2006/relationships/hyperlink" Target="https://www.youtube.com/watch?v=_2PODnVrCko" TargetMode="External"/><Relationship Id="rId42" Type="http://schemas.openxmlformats.org/officeDocument/2006/relationships/hyperlink" Target="https://open.spotify.com/track/7oqvT7zwySTA2BjDVyXZFD?si=da525b705cc34a4c" TargetMode="External"/><Relationship Id="rId47" Type="http://schemas.openxmlformats.org/officeDocument/2006/relationships/hyperlink" Target="https://www.youtube.com/watch?v=KuK_vBSs65I" TargetMode="External"/><Relationship Id="rId63" Type="http://schemas.openxmlformats.org/officeDocument/2006/relationships/hyperlink" Target="https://www.youtube.com/watch?v=InDlSP7yv94" TargetMode="External"/><Relationship Id="rId68" Type="http://schemas.openxmlformats.org/officeDocument/2006/relationships/hyperlink" Target="https://open.spotify.com/track/52PqAb53iL5xXznCuowyzs" TargetMode="External"/><Relationship Id="rId2" Type="http://schemas.openxmlformats.org/officeDocument/2006/relationships/notesSlide" Target="../notesSlides/notesSlide28.xml"/><Relationship Id="rId16" Type="http://schemas.openxmlformats.org/officeDocument/2006/relationships/hyperlink" Target="https://open.spotify.com/track/58avjFvb2C6rnFsRDtpiil" TargetMode="External"/><Relationship Id="rId29" Type="http://schemas.openxmlformats.org/officeDocument/2006/relationships/hyperlink" Target="https://www.youtube.com/watch?v=9JpQ_YTJmkE" TargetMode="External"/><Relationship Id="rId11" Type="http://schemas.openxmlformats.org/officeDocument/2006/relationships/hyperlink" Target="https://www.youtube.com/watch?v=IatStctYBPw" TargetMode="External"/><Relationship Id="rId24" Type="http://schemas.openxmlformats.org/officeDocument/2006/relationships/hyperlink" Target="https://open.spotify.com/track/78ed1StERMVBNocbSEQpCF" TargetMode="External"/><Relationship Id="rId32" Type="http://schemas.openxmlformats.org/officeDocument/2006/relationships/hyperlink" Target="https://open.spotify.com/track/6KTwR3UpoEcWxa43BvqMNk" TargetMode="External"/><Relationship Id="rId37" Type="http://schemas.openxmlformats.org/officeDocument/2006/relationships/hyperlink" Target="https://www.youtube.com/watch?v=f8IVup4G1GU" TargetMode="External"/><Relationship Id="rId40" Type="http://schemas.openxmlformats.org/officeDocument/2006/relationships/hyperlink" Target="https://open.spotify.com/track/5JagoCyaJWBriQfGdhTAVs" TargetMode="External"/><Relationship Id="rId45" Type="http://schemas.openxmlformats.org/officeDocument/2006/relationships/hyperlink" Target="https://www.youtube.com/watch?v=yKHkeJ-tfcc" TargetMode="External"/><Relationship Id="rId53" Type="http://schemas.openxmlformats.org/officeDocument/2006/relationships/hyperlink" Target="https://www.youtube.com/watch?v=MUaPVkKhddw" TargetMode="External"/><Relationship Id="rId58" Type="http://schemas.openxmlformats.org/officeDocument/2006/relationships/hyperlink" Target="https://open.spotify.com/artist/7EbSS8L1ZtVfwiMz40F1MI" TargetMode="External"/><Relationship Id="rId66" Type="http://schemas.openxmlformats.org/officeDocument/2006/relationships/hyperlink" Target="https://open.spotify.com/track/03qlNqEjdq7RpYyHFVlujn" TargetMode="External"/><Relationship Id="rId74" Type="http://schemas.openxmlformats.org/officeDocument/2006/relationships/hyperlink" Target="https://open.spotify.com/track/068qo0w1Ki0cjnFYOUhAm2" TargetMode="External"/><Relationship Id="rId5" Type="http://schemas.openxmlformats.org/officeDocument/2006/relationships/hyperlink" Target="https://www.youtube.com/watch?v=8XL6C3vY0jM" TargetMode="External"/><Relationship Id="rId61" Type="http://schemas.openxmlformats.org/officeDocument/2006/relationships/hyperlink" Target="https://www.youtube.com/watch?v=A_QcV6wZo_0" TargetMode="External"/><Relationship Id="rId19" Type="http://schemas.openxmlformats.org/officeDocument/2006/relationships/hyperlink" Target="https://www.youtube.com/watch?v=kzLiSPllnYc" TargetMode="External"/><Relationship Id="rId14" Type="http://schemas.openxmlformats.org/officeDocument/2006/relationships/hyperlink" Target="https://open.spotify.com/track/1iI1eI6gkBqYgJjgxudjqQ" TargetMode="External"/><Relationship Id="rId22" Type="http://schemas.openxmlformats.org/officeDocument/2006/relationships/hyperlink" Target="https://open.spotify.com/track/6H0RFRbrDzfE1F6h67QvWS" TargetMode="External"/><Relationship Id="rId27" Type="http://schemas.openxmlformats.org/officeDocument/2006/relationships/hyperlink" Target="https://www.youtube.com/watch?v=vv2DSmy3Tro" TargetMode="External"/><Relationship Id="rId30" Type="http://schemas.openxmlformats.org/officeDocument/2006/relationships/hyperlink" Target="https://open.spotify.com/track/1TGcnUxYcBZAcXBKtwwTZP" TargetMode="External"/><Relationship Id="rId35" Type="http://schemas.openxmlformats.org/officeDocument/2006/relationships/hyperlink" Target="https://www.youtube.com/watch?v=1hZfDieFYuI" TargetMode="External"/><Relationship Id="rId43" Type="http://schemas.openxmlformats.org/officeDocument/2006/relationships/hyperlink" Target="https://www.youtube.com/watch?v=JOj1xZpXpYI" TargetMode="External"/><Relationship Id="rId48" Type="http://schemas.openxmlformats.org/officeDocument/2006/relationships/hyperlink" Target="https://open.spotify.com/track/3fUxkMOoitclrlnS4VCgZO" TargetMode="External"/><Relationship Id="rId56" Type="http://schemas.openxmlformats.org/officeDocument/2006/relationships/hyperlink" Target="https://open.spotify.com/artist/7cyFH4DijuxJIdbs5QkgMC" TargetMode="External"/><Relationship Id="rId64" Type="http://schemas.openxmlformats.org/officeDocument/2006/relationships/hyperlink" Target="https://open.spotify.com/artist/3OZZeMIZnTvQKjfQEEqx6C" TargetMode="External"/><Relationship Id="rId69" Type="http://schemas.openxmlformats.org/officeDocument/2006/relationships/hyperlink" Target="https://www.youtube.com/watch?v=4JJXk1RKOrU" TargetMode="External"/><Relationship Id="rId8" Type="http://schemas.openxmlformats.org/officeDocument/2006/relationships/hyperlink" Target="https://open.spotify.com/track/1dK9izwwmXv0NJf8jkny3v" TargetMode="External"/><Relationship Id="rId51" Type="http://schemas.openxmlformats.org/officeDocument/2006/relationships/hyperlink" Target="https://www.youtube.com/watch?v=fI7ScHYlA4U" TargetMode="External"/><Relationship Id="rId72" Type="http://schemas.openxmlformats.org/officeDocument/2006/relationships/hyperlink" Target="https://open.spotify.com/track/5Q6RfuGSAtyeJlzfaLOIIn" TargetMode="External"/><Relationship Id="rId3" Type="http://schemas.openxmlformats.org/officeDocument/2006/relationships/hyperlink" Target="https://www.youtube.com/watch?v=OINw340XQbg" TargetMode="External"/><Relationship Id="rId12" Type="http://schemas.openxmlformats.org/officeDocument/2006/relationships/hyperlink" Target="https://open.spotify.com/track/1aj4GXfmEYXfdVZohCpNKu" TargetMode="External"/><Relationship Id="rId17" Type="http://schemas.openxmlformats.org/officeDocument/2006/relationships/hyperlink" Target="https://www.youtube.com/watch?v=CUdD7irDsmU" TargetMode="External"/><Relationship Id="rId25" Type="http://schemas.openxmlformats.org/officeDocument/2006/relationships/hyperlink" Target="https://www.youtube.com/watch?v=Quz1SqAlQUw" TargetMode="External"/><Relationship Id="rId33" Type="http://schemas.openxmlformats.org/officeDocument/2006/relationships/hyperlink" Target="https://www.youtube.com/watch?v=T2bcUxUOUQg" TargetMode="External"/><Relationship Id="rId38" Type="http://schemas.openxmlformats.org/officeDocument/2006/relationships/hyperlink" Target="https://open.spotify.com/track/0p0GDxm2WHsnYTasGXXXGG" TargetMode="External"/><Relationship Id="rId46" Type="http://schemas.openxmlformats.org/officeDocument/2006/relationships/hyperlink" Target="https://open.spotify.com/track/1Nc6XVEvhkUFtwYT41JYMq" TargetMode="External"/><Relationship Id="rId59" Type="http://schemas.openxmlformats.org/officeDocument/2006/relationships/hyperlink" Target="https://www.youtube.com/watch?v=b4TDJ4ZQUZM" TargetMode="External"/><Relationship Id="rId67" Type="http://schemas.openxmlformats.org/officeDocument/2006/relationships/hyperlink" Target="https://www.youtube.com/watch?v=dzr-mGI1MXc" TargetMode="External"/><Relationship Id="rId20" Type="http://schemas.openxmlformats.org/officeDocument/2006/relationships/hyperlink" Target="https://open.spotify.com/track/3Fa7jdzVHdykpioJP1Qw7Z" TargetMode="External"/><Relationship Id="rId41" Type="http://schemas.openxmlformats.org/officeDocument/2006/relationships/hyperlink" Target="https://www.youtube.com/watch?v=inV4yR8oRMk" TargetMode="External"/><Relationship Id="rId54" Type="http://schemas.openxmlformats.org/officeDocument/2006/relationships/hyperlink" Target="https://open.spotify.com/track/7ygH5jtTMS9QtZegrFQ8H2" TargetMode="External"/><Relationship Id="rId62" Type="http://schemas.openxmlformats.org/officeDocument/2006/relationships/hyperlink" Target="https://open.spotify.com/track/7HiL5RWBUnw5FPpCP1U3IP" TargetMode="External"/><Relationship Id="rId70" Type="http://schemas.openxmlformats.org/officeDocument/2006/relationships/hyperlink" Target="https://open.spotify.com/track/2rPFlD2XnNNgSQw58uAs4Q" TargetMode="External"/><Relationship Id="rId75" Type="http://schemas.openxmlformats.org/officeDocument/2006/relationships/hyperlink" Target="https://www.youtube.com/watch?v=0MyPpG4JTRo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.spotify.com/track/2gs8HVC6KXOQe76XggzZH5" TargetMode="External"/><Relationship Id="rId15" Type="http://schemas.openxmlformats.org/officeDocument/2006/relationships/hyperlink" Target="https://www.youtube.com/watch?v=kS6ZkL2udpU" TargetMode="External"/><Relationship Id="rId23" Type="http://schemas.openxmlformats.org/officeDocument/2006/relationships/hyperlink" Target="https://www.youtube.com/watch?v=PI97Kt358YM" TargetMode="External"/><Relationship Id="rId28" Type="http://schemas.openxmlformats.org/officeDocument/2006/relationships/hyperlink" Target="https://open.spotify.com/track/5XSU59wtE5CRCAEyHmmGy4" TargetMode="External"/><Relationship Id="rId36" Type="http://schemas.openxmlformats.org/officeDocument/2006/relationships/hyperlink" Target="https://open.spotify.com/track/4cqVVghWICKvE25SHE3k9I" TargetMode="External"/><Relationship Id="rId49" Type="http://schemas.openxmlformats.org/officeDocument/2006/relationships/hyperlink" Target="https://www.youtube.com/watch?v=UY5FLqDUQRE" TargetMode="External"/><Relationship Id="rId57" Type="http://schemas.openxmlformats.org/officeDocument/2006/relationships/hyperlink" Target="https://www.youtube.com/watch?v=Es7cfzrieX4" TargetMode="External"/><Relationship Id="rId10" Type="http://schemas.openxmlformats.org/officeDocument/2006/relationships/hyperlink" Target="https://open.spotify.com/track/0DQd0tWurMHUAv0cMnDELH" TargetMode="External"/><Relationship Id="rId31" Type="http://schemas.openxmlformats.org/officeDocument/2006/relationships/hyperlink" Target="https://www.youtube.com/watch?v=VlooND9Jb2c" TargetMode="External"/><Relationship Id="rId44" Type="http://schemas.openxmlformats.org/officeDocument/2006/relationships/hyperlink" Target="https://open.spotify.com/track/4cRA5G6kAjDDIiQ9okdVFp" TargetMode="External"/><Relationship Id="rId52" Type="http://schemas.openxmlformats.org/officeDocument/2006/relationships/hyperlink" Target="https://open.spotify.com/track/0gh7bhHraoM2Nt93lEX1hh" TargetMode="External"/><Relationship Id="rId60" Type="http://schemas.openxmlformats.org/officeDocument/2006/relationships/hyperlink" Target="https://open.spotify.com/track/0E6OHvofOKSS1uCcRqvTNs" TargetMode="External"/><Relationship Id="rId65" Type="http://schemas.openxmlformats.org/officeDocument/2006/relationships/hyperlink" Target="https://www.youtube.com/watch?v=qaI4qa_Qr2c" TargetMode="External"/><Relationship Id="rId73" Type="http://schemas.openxmlformats.org/officeDocument/2006/relationships/hyperlink" Target="https://www.youtube.com/watch?v=-8iyR4ktJ78" TargetMode="External"/><Relationship Id="rId4" Type="http://schemas.openxmlformats.org/officeDocument/2006/relationships/hyperlink" Target="https://open.spotify.com/track/5pztwVl6brVgqYjYQ93us6?si=c585745203844fcf" TargetMode="External"/><Relationship Id="rId9" Type="http://schemas.openxmlformats.org/officeDocument/2006/relationships/hyperlink" Target="https://www.youtube.com/watch?v=foyH-TEs9D0" TargetMode="External"/><Relationship Id="rId13" Type="http://schemas.openxmlformats.org/officeDocument/2006/relationships/hyperlink" Target="https://www.youtube.com/watch?v=_UgQB4xcFXU" TargetMode="External"/><Relationship Id="rId18" Type="http://schemas.openxmlformats.org/officeDocument/2006/relationships/hyperlink" Target="https://open.spotify.com/track/7Auclx7u3hoVvIWWdJdpTy" TargetMode="External"/><Relationship Id="rId39" Type="http://schemas.openxmlformats.org/officeDocument/2006/relationships/hyperlink" Target="https://www.youtube.com/watch?v=1uMhv3YvVJc" TargetMode="External"/><Relationship Id="rId34" Type="http://schemas.openxmlformats.org/officeDocument/2006/relationships/hyperlink" Target="https://open.spotify.com/track/59ew3BDqan1LlwZOuKA4TJ" TargetMode="External"/><Relationship Id="rId50" Type="http://schemas.openxmlformats.org/officeDocument/2006/relationships/hyperlink" Target="https://open.spotify.com/track/28dDg22zOKNaz9NfdAFikv" TargetMode="External"/><Relationship Id="rId55" Type="http://schemas.openxmlformats.org/officeDocument/2006/relationships/hyperlink" Target="https://www.youtube.com/watch?v=FVzkW_2T6wY" TargetMode="External"/><Relationship Id="rId76" Type="http://schemas.openxmlformats.org/officeDocument/2006/relationships/hyperlink" Target="https://open.spotify.com/track/6Ws4ACQHbvQYl7TeSCHiLP?si=b797608ec6d74c6e" TargetMode="External"/><Relationship Id="rId7" Type="http://schemas.openxmlformats.org/officeDocument/2006/relationships/hyperlink" Target="https://www.youtube.com/watch?v=YqB8Dm65X18" TargetMode="External"/><Relationship Id="rId71" Type="http://schemas.openxmlformats.org/officeDocument/2006/relationships/hyperlink" Target="https://www.youtube.com/watch?v=_d8Yv_o5LOA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3118E3-65F4-4C15-9363-B0234696F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2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A0733A-F08B-4278-9844-2EF1815BD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1"/>
          <a:stretch/>
        </p:blipFill>
        <p:spPr>
          <a:xfrm>
            <a:off x="112289" y="100963"/>
            <a:ext cx="11974936" cy="6652261"/>
          </a:xfrm>
          <a:prstGeom prst="rect">
            <a:avLst/>
          </a:prstGeom>
        </p:spPr>
      </p:pic>
      <p:grpSp>
        <p:nvGrpSpPr>
          <p:cNvPr id="10" name="Google Shape;148;p1">
            <a:extLst>
              <a:ext uri="{FF2B5EF4-FFF2-40B4-BE49-F238E27FC236}">
                <a16:creationId xmlns:a16="http://schemas.microsoft.com/office/drawing/2014/main" id="{BC9806BC-CFF1-4716-8E16-7D9B9C47D1EA}"/>
              </a:ext>
            </a:extLst>
          </p:cNvPr>
          <p:cNvGrpSpPr/>
          <p:nvPr/>
        </p:nvGrpSpPr>
        <p:grpSpPr>
          <a:xfrm>
            <a:off x="197450" y="209284"/>
            <a:ext cx="11804720" cy="6453136"/>
            <a:chOff x="197450" y="211824"/>
            <a:chExt cx="11804720" cy="6453136"/>
          </a:xfrm>
        </p:grpSpPr>
        <p:sp>
          <p:nvSpPr>
            <p:cNvPr id="12" name="Google Shape;149;p1">
              <a:extLst>
                <a:ext uri="{FF2B5EF4-FFF2-40B4-BE49-F238E27FC236}">
                  <a16:creationId xmlns:a16="http://schemas.microsoft.com/office/drawing/2014/main" id="{8903610D-1DE5-4F5E-95F0-4331FE37A832}"/>
                </a:ext>
              </a:extLst>
            </p:cNvPr>
            <p:cNvSpPr/>
            <p:nvPr/>
          </p:nvSpPr>
          <p:spPr>
            <a:xfrm>
              <a:off x="197450" y="211824"/>
              <a:ext cx="11156400" cy="64531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0;p1">
              <a:extLst>
                <a:ext uri="{FF2B5EF4-FFF2-40B4-BE49-F238E27FC236}">
                  <a16:creationId xmlns:a16="http://schemas.microsoft.com/office/drawing/2014/main" id="{1C39082F-09D4-45FF-B165-B81C6E01A527}"/>
                </a:ext>
              </a:extLst>
            </p:cNvPr>
            <p:cNvSpPr/>
            <p:nvPr/>
          </p:nvSpPr>
          <p:spPr>
            <a:xfrm rot="5400000">
              <a:off x="8753391" y="3416181"/>
              <a:ext cx="5826758" cy="67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51;p1">
            <a:extLst>
              <a:ext uri="{FF2B5EF4-FFF2-40B4-BE49-F238E27FC236}">
                <a16:creationId xmlns:a16="http://schemas.microsoft.com/office/drawing/2014/main" id="{ED9D4C48-6F90-4AAD-B0A8-EF6219F6FDB4}"/>
              </a:ext>
            </a:extLst>
          </p:cNvPr>
          <p:cNvSpPr txBox="1"/>
          <p:nvPr/>
        </p:nvSpPr>
        <p:spPr>
          <a:xfrm>
            <a:off x="1995487" y="2576165"/>
            <a:ext cx="8201025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Secretul unui Cover de Succes: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 Analiză Econometrică</a:t>
            </a:r>
            <a:endParaRPr sz="4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2;p1">
            <a:extLst>
              <a:ext uri="{FF2B5EF4-FFF2-40B4-BE49-F238E27FC236}">
                <a16:creationId xmlns:a16="http://schemas.microsoft.com/office/drawing/2014/main" id="{84912D2C-A3C0-408B-838A-D53C25A7FBE0}"/>
              </a:ext>
            </a:extLst>
          </p:cNvPr>
          <p:cNvSpPr txBox="1"/>
          <p:nvPr/>
        </p:nvSpPr>
        <p:spPr>
          <a:xfrm>
            <a:off x="6600825" y="4703799"/>
            <a:ext cx="4753025" cy="1401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1" u="none" strike="noStrike" cap="none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Nițu Iulia → 1093, seria D</a:t>
            </a:r>
            <a:endParaRPr lang="pt-BR" dirty="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1" u="none" strike="noStrike" cap="none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Paraschiv Diana → 1104, seria 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BBF44A-052F-4B6A-9E8C-1E1A609E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990" y="209284"/>
            <a:ext cx="663180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51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I.1.2.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Corectarea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ipotezei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Normalitate</a:t>
            </a:r>
            <a:endParaRPr dirty="0"/>
          </a:p>
        </p:txBody>
      </p:sp>
      <p:pic>
        <p:nvPicPr>
          <p:cNvPr id="200" name="Google Shape;20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7"/>
          <p:cNvPicPr preferRelativeResize="0"/>
          <p:nvPr/>
        </p:nvPicPr>
        <p:blipFill rotWithShape="1">
          <a:blip r:embed="rId4">
            <a:alphaModFix/>
          </a:blip>
          <a:srcRect l="1146"/>
          <a:stretch/>
        </p:blipFill>
        <p:spPr>
          <a:xfrm>
            <a:off x="1007900" y="1653450"/>
            <a:ext cx="4444099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9349" y="1333500"/>
            <a:ext cx="5686425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7"/>
          <p:cNvSpPr txBox="1"/>
          <p:nvPr/>
        </p:nvSpPr>
        <p:spPr>
          <a:xfrm>
            <a:off x="555450" y="4586400"/>
            <a:ext cx="5196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accent2"/>
                </a:solidFill>
              </a:rPr>
              <a:t>p-value &lt; 0.05 =&gt; ÎNCĂLCAREA ipotezei de Normalitate</a:t>
            </a:r>
            <a:endParaRPr sz="15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2"/>
                </a:solidFill>
              </a:rPr>
              <a:t>                     Valori extreme: {3, 35}</a:t>
            </a:r>
            <a:endParaRPr sz="1600"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I.1.3. Model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după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Normalizare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00" y="1689875"/>
            <a:ext cx="590900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3973" y="1689875"/>
            <a:ext cx="5092902" cy="3866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8b0a1028e_0_24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I.1.4. </a:t>
            </a:r>
            <a:r>
              <a:rPr lang="en-US" dirty="0" err="1"/>
              <a:t>Retestarea</a:t>
            </a:r>
            <a:r>
              <a:rPr lang="en-US" dirty="0"/>
              <a:t> </a:t>
            </a:r>
            <a:r>
              <a:rPr lang="en-US" dirty="0" err="1"/>
              <a:t>ipotezei</a:t>
            </a:r>
            <a:r>
              <a:rPr lang="en-US" dirty="0"/>
              <a:t> de </a:t>
            </a:r>
            <a:r>
              <a:rPr lang="en-US" dirty="0" err="1"/>
              <a:t>Normalitate</a:t>
            </a:r>
            <a:r>
              <a:rPr lang="en-US" dirty="0"/>
              <a:t>, </a:t>
            </a: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corectare</a:t>
            </a:r>
            <a:endParaRPr dirty="0"/>
          </a:p>
        </p:txBody>
      </p:sp>
      <p:pic>
        <p:nvPicPr>
          <p:cNvPr id="217" name="Google Shape;217;g2c8b0a1028e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5300" y="1377000"/>
            <a:ext cx="4688400" cy="1618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c8b0a1028e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2741" y="3184092"/>
            <a:ext cx="4353514" cy="2793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c8b0a1028e_0_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9925" y="1112425"/>
            <a:ext cx="5358206" cy="35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c8b0a1028e_0_24"/>
          <p:cNvSpPr txBox="1"/>
          <p:nvPr/>
        </p:nvSpPr>
        <p:spPr>
          <a:xfrm>
            <a:off x="1277625" y="4758400"/>
            <a:ext cx="4353600" cy="11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accent2"/>
                </a:solidFill>
              </a:rPr>
              <a:t>Testele Shapiro-Wilk și Jarque Bera (ipoteze):</a:t>
            </a:r>
            <a:endParaRPr sz="1500" b="1">
              <a:solidFill>
                <a:schemeClr val="accent2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393536"/>
                </a:solidFill>
              </a:rPr>
              <a:t>H0​: Erorile sunt normal distribuite</a:t>
            </a:r>
            <a:endParaRPr sz="1300" b="1">
              <a:solidFill>
                <a:srgbClr val="39353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300" b="1">
                <a:solidFill>
                  <a:srgbClr val="393536"/>
                </a:solidFill>
              </a:rPr>
              <a:t>H1​: Erorile NU sunt normal distribuite</a:t>
            </a:r>
            <a:endParaRPr sz="1300" b="1">
              <a:solidFill>
                <a:srgbClr val="39353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I.2.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Definirea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Homoschedasticit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ății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37;g2c8b0a1028e_1_13">
            <a:extLst>
              <a:ext uri="{FF2B5EF4-FFF2-40B4-BE49-F238E27FC236}">
                <a16:creationId xmlns:a16="http://schemas.microsoft.com/office/drawing/2014/main" id="{6BC2D737-C23A-4636-BFC9-5A125BFBC8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3275" y="1048650"/>
            <a:ext cx="11625300" cy="53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-US" b="1" dirty="0" err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Explicație</a:t>
            </a:r>
            <a:r>
              <a:rPr lang="en-US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400" u="sng" dirty="0" err="1">
                <a:latin typeface="Roboto"/>
                <a:ea typeface="Roboto"/>
                <a:cs typeface="Roboto"/>
                <a:sym typeface="Roboto"/>
              </a:rPr>
              <a:t>Homoschedasticitatea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apare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într-un model de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regresie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atunci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când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termenul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rezidual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pentru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fiecare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observație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este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constant pentru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toate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observațiile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Practic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acest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lucru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înseamnă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pe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măsură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valoarea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variabilei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dependente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se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schimbă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termenul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eroare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nu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variază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foarte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mult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pentru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fiecare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observație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7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400" u="sng" dirty="0" err="1">
                <a:latin typeface="Roboto"/>
                <a:ea typeface="Roboto"/>
                <a:cs typeface="Roboto"/>
                <a:sym typeface="Roboto"/>
              </a:rPr>
              <a:t>Heteroschedasticitatea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pe de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altă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parte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implică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o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varianță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inegală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în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reziduurile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modelului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punând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îndoială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fiabilitatea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modelului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regresie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239;g2c8b0a1028e_1_13">
            <a:hlinkClick r:id="rId3"/>
            <a:extLst>
              <a:ext uri="{FF2B5EF4-FFF2-40B4-BE49-F238E27FC236}">
                <a16:creationId xmlns:a16="http://schemas.microsoft.com/office/drawing/2014/main" id="{FAF7E23B-98B3-4D08-A1E9-979FE23424D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7501" y="2728553"/>
            <a:ext cx="3414890" cy="22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0;g2c8b0a1028e_1_13">
            <a:hlinkClick r:id="rId5"/>
            <a:extLst>
              <a:ext uri="{FF2B5EF4-FFF2-40B4-BE49-F238E27FC236}">
                <a16:creationId xmlns:a16="http://schemas.microsoft.com/office/drawing/2014/main" id="{F4C267E8-097C-4FCC-8E1B-86478E6B30A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93591" y="2726097"/>
            <a:ext cx="3412655" cy="219754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42;g2c8b0a1028e_1_13">
            <a:extLst>
              <a:ext uri="{FF2B5EF4-FFF2-40B4-BE49-F238E27FC236}">
                <a16:creationId xmlns:a16="http://schemas.microsoft.com/office/drawing/2014/main" id="{8C3F4FBD-3580-4C0B-A209-EEB98C325F8B}"/>
              </a:ext>
            </a:extLst>
          </p:cNvPr>
          <p:cNvSpPr/>
          <p:nvPr/>
        </p:nvSpPr>
        <p:spPr>
          <a:xfrm>
            <a:off x="1407501" y="5089917"/>
            <a:ext cx="351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Plot with random data showing </a:t>
            </a:r>
            <a:r>
              <a:rPr lang="en-US" sz="1200" b="0" i="0" u="none" strike="noStrike" cap="none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homoscedasticity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at each value of </a:t>
            </a:r>
            <a:r>
              <a:rPr lang="en-US" sz="12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the </a:t>
            </a:r>
            <a:r>
              <a:rPr lang="en-US" sz="12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-values of the dots has about the same variance.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43;g2c8b0a1028e_1_13">
            <a:extLst>
              <a:ext uri="{FF2B5EF4-FFF2-40B4-BE49-F238E27FC236}">
                <a16:creationId xmlns:a16="http://schemas.microsoft.com/office/drawing/2014/main" id="{A1F40D98-8586-4506-B236-7EF553E68281}"/>
              </a:ext>
            </a:extLst>
          </p:cNvPr>
          <p:cNvSpPr/>
          <p:nvPr/>
        </p:nvSpPr>
        <p:spPr>
          <a:xfrm>
            <a:off x="6593591" y="5089917"/>
            <a:ext cx="3414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Plot with random data showing </a:t>
            </a:r>
            <a:r>
              <a:rPr lang="en-US" sz="1200" b="0" i="0" u="none" strike="noStrike" cap="none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heteroscedasticity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The variance of the </a:t>
            </a:r>
            <a:r>
              <a:rPr lang="en-US" sz="12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-values of the dots increase with increasing values of </a:t>
            </a:r>
            <a:r>
              <a:rPr lang="en-US" sz="12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I.2.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Testarea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ipotezei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Homoschedasticitate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39" y="1644225"/>
            <a:ext cx="5025075" cy="3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 txBox="1"/>
          <p:nvPr/>
        </p:nvSpPr>
        <p:spPr>
          <a:xfrm>
            <a:off x="854175" y="1153575"/>
            <a:ext cx="635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6748" y="1613525"/>
            <a:ext cx="5772150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9"/>
          <p:cNvSpPr txBox="1"/>
          <p:nvPr/>
        </p:nvSpPr>
        <p:spPr>
          <a:xfrm>
            <a:off x="5993575" y="4520275"/>
            <a:ext cx="5207700" cy="11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accent2"/>
                </a:solidFill>
              </a:rPr>
              <a:t>Testul Breusch-Pagan și Testul White (ipoteze):</a:t>
            </a:r>
            <a:endParaRPr sz="1500" b="1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393536"/>
                </a:solidFill>
              </a:rPr>
              <a:t>H0​: Varianța erorilor este constantă (homoscedasticitate).</a:t>
            </a:r>
            <a:endParaRPr sz="1300" b="1">
              <a:solidFill>
                <a:srgbClr val="39353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300" b="1">
                <a:solidFill>
                  <a:srgbClr val="393536"/>
                </a:solidFill>
              </a:rPr>
              <a:t>H1​: Varianța erorilor nu este constantă (heteroscedasticitate).</a:t>
            </a:r>
            <a:endParaRPr sz="1600" b="1"/>
          </a:p>
        </p:txBody>
      </p:sp>
    </p:spTree>
    <p:extLst>
      <p:ext uri="{BB962C8B-B14F-4D97-AF65-F5344CB8AC3E}">
        <p14:creationId xmlns:p14="http://schemas.microsoft.com/office/powerpoint/2010/main" val="338829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I.3.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Testarea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ipotezei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 Non-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autocorelare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reziduurilor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900" y="1149925"/>
            <a:ext cx="5831976" cy="26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5923" y="2753150"/>
            <a:ext cx="5044352" cy="339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0"/>
          <p:cNvSpPr txBox="1"/>
          <p:nvPr/>
        </p:nvSpPr>
        <p:spPr>
          <a:xfrm>
            <a:off x="6225925" y="1391375"/>
            <a:ext cx="49335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BP = 2.3294 </a:t>
            </a:r>
            <a:r>
              <a:rPr lang="ro-RO" b="1" dirty="0"/>
              <a:t>⇒ </a:t>
            </a:r>
            <a:r>
              <a:rPr lang="en-US" b="1" dirty="0"/>
              <a:t>NU </a:t>
            </a:r>
            <a:r>
              <a:rPr lang="en-US" b="1" dirty="0" err="1"/>
              <a:t>avem</a:t>
            </a:r>
            <a:r>
              <a:rPr lang="en-US" b="1" dirty="0"/>
              <a:t> </a:t>
            </a:r>
            <a:r>
              <a:rPr lang="en-US" b="1" dirty="0" err="1"/>
              <a:t>autocorelare</a:t>
            </a:r>
            <a:r>
              <a:rPr lang="en-US" b="1" dirty="0"/>
              <a:t> </a:t>
            </a:r>
            <a:r>
              <a:rPr lang="en-US" b="1" dirty="0" err="1"/>
              <a:t>în</a:t>
            </a:r>
            <a:r>
              <a:rPr lang="en-US" b="1" dirty="0"/>
              <a:t> </a:t>
            </a:r>
            <a:r>
              <a:rPr lang="en-US" b="1" dirty="0" err="1"/>
              <a:t>cazul</a:t>
            </a:r>
            <a:r>
              <a:rPr lang="en-US" b="1" dirty="0"/>
              <a:t> </a:t>
            </a:r>
            <a:r>
              <a:rPr lang="en-US" b="1" dirty="0" err="1"/>
              <a:t>reziduurilor</a:t>
            </a:r>
            <a:endParaRPr b="1" dirty="0"/>
          </a:p>
        </p:txBody>
      </p:sp>
      <p:sp>
        <p:nvSpPr>
          <p:cNvPr id="264" name="Google Shape;264;p10"/>
          <p:cNvSpPr txBox="1"/>
          <p:nvPr/>
        </p:nvSpPr>
        <p:spPr>
          <a:xfrm>
            <a:off x="765900" y="3827625"/>
            <a:ext cx="57033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7272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500" b="1" dirty="0" err="1">
                <a:solidFill>
                  <a:srgbClr val="393536"/>
                </a:solidFill>
              </a:rPr>
              <a:t>Testul</a:t>
            </a:r>
            <a:r>
              <a:rPr lang="en-US" sz="1500" b="1" dirty="0">
                <a:solidFill>
                  <a:srgbClr val="393536"/>
                </a:solidFill>
              </a:rPr>
              <a:t> Durbin-Watson (</a:t>
            </a:r>
            <a:r>
              <a:rPr lang="en-US" sz="1500" b="1" dirty="0" err="1">
                <a:solidFill>
                  <a:srgbClr val="393536"/>
                </a:solidFill>
              </a:rPr>
              <a:t>corelație</a:t>
            </a:r>
            <a:r>
              <a:rPr lang="en-US" sz="1500" b="1" dirty="0">
                <a:solidFill>
                  <a:srgbClr val="393536"/>
                </a:solidFill>
              </a:rPr>
              <a:t> de </a:t>
            </a:r>
            <a:r>
              <a:rPr lang="en-US" sz="1500" b="1" dirty="0" err="1">
                <a:solidFill>
                  <a:srgbClr val="393536"/>
                </a:solidFill>
              </a:rPr>
              <a:t>ordin</a:t>
            </a:r>
            <a:r>
              <a:rPr lang="en-US" sz="1500" b="1" dirty="0">
                <a:solidFill>
                  <a:srgbClr val="393536"/>
                </a:solidFill>
              </a:rPr>
              <a:t> 1):</a:t>
            </a:r>
            <a:endParaRPr sz="1500" b="1" dirty="0">
              <a:solidFill>
                <a:srgbClr val="393536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Char char="●"/>
            </a:pPr>
            <a:r>
              <a:rPr lang="en-US" sz="1500" b="1" dirty="0">
                <a:solidFill>
                  <a:srgbClr val="393536"/>
                </a:solidFill>
              </a:rPr>
              <a:t>H0​: Nu </a:t>
            </a:r>
            <a:r>
              <a:rPr lang="en-US" sz="1500" b="1" dirty="0" err="1">
                <a:solidFill>
                  <a:srgbClr val="393536"/>
                </a:solidFill>
              </a:rPr>
              <a:t>există</a:t>
            </a:r>
            <a:r>
              <a:rPr lang="en-US" sz="1500" b="1" dirty="0">
                <a:solidFill>
                  <a:srgbClr val="393536"/>
                </a:solidFill>
              </a:rPr>
              <a:t> </a:t>
            </a:r>
            <a:r>
              <a:rPr lang="en-US" sz="1500" b="1" dirty="0" err="1">
                <a:solidFill>
                  <a:srgbClr val="393536"/>
                </a:solidFill>
              </a:rPr>
              <a:t>autocorelație</a:t>
            </a:r>
            <a:r>
              <a:rPr lang="en-US" sz="1500" b="1" dirty="0">
                <a:solidFill>
                  <a:srgbClr val="393536"/>
                </a:solidFill>
              </a:rPr>
              <a:t> </a:t>
            </a:r>
            <a:r>
              <a:rPr lang="en-US" sz="1500" b="1" dirty="0" err="1">
                <a:solidFill>
                  <a:srgbClr val="393536"/>
                </a:solidFill>
              </a:rPr>
              <a:t>între</a:t>
            </a:r>
            <a:r>
              <a:rPr lang="en-US" sz="1500" b="1" dirty="0">
                <a:solidFill>
                  <a:srgbClr val="393536"/>
                </a:solidFill>
              </a:rPr>
              <a:t> </a:t>
            </a:r>
            <a:r>
              <a:rPr lang="en-US" sz="1500" b="1" dirty="0" err="1">
                <a:solidFill>
                  <a:srgbClr val="393536"/>
                </a:solidFill>
              </a:rPr>
              <a:t>reziduuri</a:t>
            </a:r>
            <a:endParaRPr sz="1500" b="1" dirty="0">
              <a:solidFill>
                <a:srgbClr val="393536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Char char="●"/>
            </a:pPr>
            <a:r>
              <a:rPr lang="en-US" sz="1500" b="1" dirty="0">
                <a:solidFill>
                  <a:srgbClr val="393536"/>
                </a:solidFill>
              </a:rPr>
              <a:t>H1: </a:t>
            </a:r>
            <a:r>
              <a:rPr lang="en-US" sz="1500" b="1" dirty="0" err="1">
                <a:solidFill>
                  <a:srgbClr val="393536"/>
                </a:solidFill>
              </a:rPr>
              <a:t>Există</a:t>
            </a:r>
            <a:r>
              <a:rPr lang="en-US" sz="1500" b="1" dirty="0">
                <a:solidFill>
                  <a:srgbClr val="393536"/>
                </a:solidFill>
              </a:rPr>
              <a:t> </a:t>
            </a:r>
            <a:r>
              <a:rPr lang="en-US" sz="1500" b="1" dirty="0" err="1">
                <a:solidFill>
                  <a:srgbClr val="393536"/>
                </a:solidFill>
              </a:rPr>
              <a:t>autocorelație</a:t>
            </a:r>
            <a:endParaRPr sz="1500" b="1" dirty="0">
              <a:solidFill>
                <a:srgbClr val="393536"/>
              </a:solidFill>
            </a:endParaRPr>
          </a:p>
          <a:p>
            <a:pPr marL="0" lvl="0" indent="0" algn="l" rtl="0">
              <a:lnSpc>
                <a:spcPct val="177272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500" b="1" dirty="0" err="1">
                <a:solidFill>
                  <a:srgbClr val="393536"/>
                </a:solidFill>
              </a:rPr>
              <a:t>Testul</a:t>
            </a:r>
            <a:r>
              <a:rPr lang="en-US" sz="1500" b="1" dirty="0">
                <a:solidFill>
                  <a:srgbClr val="393536"/>
                </a:solidFill>
              </a:rPr>
              <a:t> Breusch-Godfrey (</a:t>
            </a:r>
            <a:r>
              <a:rPr lang="en-US" sz="1500" b="1" dirty="0" err="1">
                <a:solidFill>
                  <a:srgbClr val="393536"/>
                </a:solidFill>
              </a:rPr>
              <a:t>corelație</a:t>
            </a:r>
            <a:r>
              <a:rPr lang="en-US" sz="1500" b="1" dirty="0">
                <a:solidFill>
                  <a:srgbClr val="393536"/>
                </a:solidFill>
              </a:rPr>
              <a:t> de </a:t>
            </a:r>
            <a:r>
              <a:rPr lang="en-US" sz="1500" b="1" dirty="0" err="1">
                <a:solidFill>
                  <a:srgbClr val="393536"/>
                </a:solidFill>
              </a:rPr>
              <a:t>ordin</a:t>
            </a:r>
            <a:r>
              <a:rPr lang="en-US" sz="1500" b="1" dirty="0">
                <a:solidFill>
                  <a:srgbClr val="393536"/>
                </a:solidFill>
              </a:rPr>
              <a:t> m):</a:t>
            </a:r>
            <a:endParaRPr sz="1500" b="1" dirty="0">
              <a:solidFill>
                <a:srgbClr val="393536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Char char="●"/>
            </a:pPr>
            <a:r>
              <a:rPr lang="en-US" sz="1500" b="1" dirty="0">
                <a:solidFill>
                  <a:srgbClr val="393536"/>
                </a:solidFill>
              </a:rPr>
              <a:t>H0: Nu </a:t>
            </a:r>
            <a:r>
              <a:rPr lang="en-US" sz="1500" b="1" dirty="0" err="1">
                <a:solidFill>
                  <a:srgbClr val="393536"/>
                </a:solidFill>
              </a:rPr>
              <a:t>există</a:t>
            </a:r>
            <a:r>
              <a:rPr lang="en-US" sz="1500" b="1" dirty="0">
                <a:solidFill>
                  <a:srgbClr val="393536"/>
                </a:solidFill>
              </a:rPr>
              <a:t> </a:t>
            </a:r>
            <a:r>
              <a:rPr lang="en-US" sz="1500" b="1" dirty="0" err="1">
                <a:solidFill>
                  <a:srgbClr val="393536"/>
                </a:solidFill>
              </a:rPr>
              <a:t>autocorelație</a:t>
            </a:r>
            <a:r>
              <a:rPr lang="en-US" sz="1500" b="1" dirty="0">
                <a:solidFill>
                  <a:srgbClr val="393536"/>
                </a:solidFill>
              </a:rPr>
              <a:t> de </a:t>
            </a:r>
            <a:r>
              <a:rPr lang="en-US" sz="1500" b="1" dirty="0" err="1">
                <a:solidFill>
                  <a:srgbClr val="393536"/>
                </a:solidFill>
              </a:rPr>
              <a:t>ordinul</a:t>
            </a:r>
            <a:r>
              <a:rPr lang="en-US" sz="1500" b="1" dirty="0">
                <a:solidFill>
                  <a:srgbClr val="393536"/>
                </a:solidFill>
              </a:rPr>
              <a:t> m</a:t>
            </a:r>
            <a:endParaRPr sz="1500" b="1" dirty="0">
              <a:solidFill>
                <a:srgbClr val="393536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Char char="●"/>
            </a:pPr>
            <a:r>
              <a:rPr lang="en-US" sz="1500" b="1" dirty="0">
                <a:solidFill>
                  <a:srgbClr val="393536"/>
                </a:solidFill>
              </a:rPr>
              <a:t>H1: </a:t>
            </a:r>
            <a:r>
              <a:rPr lang="en-US" sz="1500" b="1" dirty="0" err="1">
                <a:solidFill>
                  <a:srgbClr val="393536"/>
                </a:solidFill>
              </a:rPr>
              <a:t>Există</a:t>
            </a:r>
            <a:r>
              <a:rPr lang="en-US" sz="1500" b="1" dirty="0">
                <a:solidFill>
                  <a:srgbClr val="393536"/>
                </a:solidFill>
              </a:rPr>
              <a:t> </a:t>
            </a:r>
            <a:r>
              <a:rPr lang="en-US" sz="1500" b="1" dirty="0" err="1">
                <a:solidFill>
                  <a:srgbClr val="393536"/>
                </a:solidFill>
              </a:rPr>
              <a:t>autocorelație</a:t>
            </a:r>
            <a:r>
              <a:rPr lang="en-US" sz="1500" b="1" dirty="0">
                <a:solidFill>
                  <a:srgbClr val="393536"/>
                </a:solidFill>
              </a:rPr>
              <a:t> de </a:t>
            </a:r>
            <a:r>
              <a:rPr lang="en-US" sz="1500" b="1" dirty="0" err="1">
                <a:solidFill>
                  <a:srgbClr val="393536"/>
                </a:solidFill>
              </a:rPr>
              <a:t>ordinul</a:t>
            </a:r>
            <a:r>
              <a:rPr lang="en-US" sz="1500" b="1" dirty="0">
                <a:solidFill>
                  <a:srgbClr val="393536"/>
                </a:solidFill>
              </a:rPr>
              <a:t> m.</a:t>
            </a:r>
            <a:endParaRPr sz="18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I.4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Analiza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modelului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corectat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" name="Google Shape;27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723" y="1494200"/>
            <a:ext cx="62103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1"/>
          <p:cNvSpPr txBox="1"/>
          <p:nvPr/>
        </p:nvSpPr>
        <p:spPr>
          <a:xfrm>
            <a:off x="563525" y="1094000"/>
            <a:ext cx="635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" name="Google Shape;27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0038" y="1650838"/>
            <a:ext cx="319087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6786" y="3580550"/>
            <a:ext cx="205740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1"/>
          <p:cNvSpPr txBox="1"/>
          <p:nvPr/>
        </p:nvSpPr>
        <p:spPr>
          <a:xfrm>
            <a:off x="8653788" y="2985750"/>
            <a:ext cx="503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3"/>
                </a:solidFill>
              </a:rPr>
              <a:t>VS</a:t>
            </a:r>
            <a:endParaRPr sz="1600" b="1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I.5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Necorelarea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reziduurilor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cu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variabilele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independente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398" y="1265925"/>
            <a:ext cx="631507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8173" y="3429000"/>
            <a:ext cx="7534275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2"/>
          <p:cNvSpPr txBox="1"/>
          <p:nvPr/>
        </p:nvSpPr>
        <p:spPr>
          <a:xfrm>
            <a:off x="7055025" y="1665350"/>
            <a:ext cx="4603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2"/>
                </a:solidFill>
                <a:highlight>
                  <a:schemeClr val="lt1"/>
                </a:highlight>
              </a:rPr>
              <a:t>H0: Reziduurile sunt corelate cu variabilele independente</a:t>
            </a:r>
            <a:endParaRPr sz="1600" b="1">
              <a:solidFill>
                <a:schemeClr val="accent2"/>
              </a:solidFill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2"/>
                </a:solidFill>
                <a:highlight>
                  <a:schemeClr val="lt1"/>
                </a:highlight>
              </a:rPr>
              <a:t>H1: Reziduurile NU sunt corelate cu variabilele independente</a:t>
            </a:r>
            <a:endParaRPr sz="1600" b="1">
              <a:solidFill>
                <a:schemeClr val="accent2"/>
              </a:solidFill>
              <a:highlight>
                <a:schemeClr val="lt1"/>
              </a:highlight>
            </a:endParaRPr>
          </a:p>
        </p:txBody>
      </p:sp>
      <p:sp>
        <p:nvSpPr>
          <p:cNvPr id="285" name="Google Shape;285;p12"/>
          <p:cNvSpPr txBox="1"/>
          <p:nvPr/>
        </p:nvSpPr>
        <p:spPr>
          <a:xfrm>
            <a:off x="578400" y="4205200"/>
            <a:ext cx="3127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2"/>
                </a:solidFill>
              </a:rPr>
              <a:t>p-value &gt; 0.05 </a:t>
            </a:r>
            <a:r>
              <a:rPr lang="ro-RO" sz="1500" b="1" dirty="0">
                <a:solidFill>
                  <a:schemeClr val="accent2"/>
                </a:solidFill>
              </a:rPr>
              <a:t>⇒</a:t>
            </a:r>
            <a:r>
              <a:rPr lang="en-US" sz="1500" b="1" dirty="0">
                <a:solidFill>
                  <a:schemeClr val="accent2"/>
                </a:solidFill>
              </a:rPr>
              <a:t> se </a:t>
            </a:r>
            <a:r>
              <a:rPr lang="en-US" sz="1500" b="1" dirty="0" err="1">
                <a:solidFill>
                  <a:schemeClr val="accent2"/>
                </a:solidFill>
              </a:rPr>
              <a:t>acceptă</a:t>
            </a:r>
            <a:r>
              <a:rPr lang="en-US" sz="1500" b="1" dirty="0">
                <a:solidFill>
                  <a:schemeClr val="accent2"/>
                </a:solidFill>
              </a:rPr>
              <a:t> H1, </a:t>
            </a:r>
            <a:endParaRPr sz="1500" b="1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chemeClr val="accent2"/>
                </a:solidFill>
              </a:rPr>
              <a:t>deci</a:t>
            </a:r>
            <a:r>
              <a:rPr lang="en-US" sz="1500" b="1" dirty="0">
                <a:solidFill>
                  <a:schemeClr val="accent2"/>
                </a:solidFill>
              </a:rPr>
              <a:t> </a:t>
            </a:r>
            <a:r>
              <a:rPr lang="en-US" sz="1500" b="1" dirty="0" err="1">
                <a:solidFill>
                  <a:schemeClr val="accent2"/>
                </a:solidFill>
              </a:rPr>
              <a:t>reziduurile</a:t>
            </a:r>
            <a:r>
              <a:rPr lang="en-US" sz="1500" b="1" dirty="0">
                <a:solidFill>
                  <a:schemeClr val="accent2"/>
                </a:solidFill>
              </a:rPr>
              <a:t> NU sunt corelate cu </a:t>
            </a:r>
            <a:r>
              <a:rPr lang="en-US" sz="1500" b="1" dirty="0" err="1">
                <a:solidFill>
                  <a:schemeClr val="accent2"/>
                </a:solidFill>
              </a:rPr>
              <a:t>variabilele</a:t>
            </a:r>
            <a:r>
              <a:rPr lang="en-US" sz="1500" b="1" dirty="0">
                <a:solidFill>
                  <a:schemeClr val="accent2"/>
                </a:solidFill>
              </a:rPr>
              <a:t> </a:t>
            </a:r>
            <a:r>
              <a:rPr lang="en-US" sz="1500" b="1" dirty="0" err="1">
                <a:solidFill>
                  <a:schemeClr val="accent2"/>
                </a:solidFill>
              </a:rPr>
              <a:t>independente</a:t>
            </a:r>
            <a:endParaRPr sz="15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I.6.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Tendințe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temporale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025" y="1570037"/>
            <a:ext cx="4552950" cy="3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9"/>
          <p:cNvSpPr txBox="1"/>
          <p:nvPr/>
        </p:nvSpPr>
        <p:spPr>
          <a:xfrm>
            <a:off x="5860500" y="2024800"/>
            <a:ext cx="4992900" cy="30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Likes_yt</a:t>
            </a: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a rămas constant în timpul perioadei studiate, aproape de limita inferioară.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Views_yt</a:t>
            </a: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crescut și scăzut fluctuant, cele mai joase valori înregistrându-se în ani  2011-2014 din cauza schimbării algoritmului de recomandare a videoclipurilor.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Spotify_plays</a:t>
            </a: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crescut rapid până în 2011, după care a scăzut continuu. (apariția Spotify în SUA)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600" b="1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Popularity_spotify</a:t>
            </a: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scăzut constant de-a lungul timpului.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5"/>
          <p:cNvGrpSpPr/>
          <p:nvPr/>
        </p:nvGrpSpPr>
        <p:grpSpPr>
          <a:xfrm>
            <a:off x="197450" y="211824"/>
            <a:ext cx="11804720" cy="6453136"/>
            <a:chOff x="197450" y="211824"/>
            <a:chExt cx="11804720" cy="6453136"/>
          </a:xfrm>
        </p:grpSpPr>
        <p:sp>
          <p:nvSpPr>
            <p:cNvPr id="318" name="Google Shape;318;p25"/>
            <p:cNvSpPr/>
            <p:nvPr/>
          </p:nvSpPr>
          <p:spPr>
            <a:xfrm>
              <a:off x="197450" y="211824"/>
              <a:ext cx="11156400" cy="64531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5"/>
            <p:cNvSpPr/>
            <p:nvPr/>
          </p:nvSpPr>
          <p:spPr>
            <a:xfrm rot="5400000">
              <a:off x="8753391" y="3416181"/>
              <a:ext cx="5826758" cy="67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25"/>
          <p:cNvSpPr txBox="1"/>
          <p:nvPr/>
        </p:nvSpPr>
        <p:spPr>
          <a:xfrm>
            <a:off x="3048000" y="2995265"/>
            <a:ext cx="6096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II. </a:t>
            </a:r>
            <a:r>
              <a:rPr lang="en-US" sz="2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Analiz</a:t>
            </a:r>
            <a:r>
              <a:rPr lang="ro-RO"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ă Ierarhică de Clusteri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074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E68232-E79D-4E0C-A94C-83A51B532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2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0" name="Google Shape;148;p1">
            <a:extLst>
              <a:ext uri="{FF2B5EF4-FFF2-40B4-BE49-F238E27FC236}">
                <a16:creationId xmlns:a16="http://schemas.microsoft.com/office/drawing/2014/main" id="{E658A966-A3C6-4DDD-A348-45C77272D331}"/>
              </a:ext>
            </a:extLst>
          </p:cNvPr>
          <p:cNvGrpSpPr/>
          <p:nvPr/>
        </p:nvGrpSpPr>
        <p:grpSpPr>
          <a:xfrm>
            <a:off x="197450" y="173724"/>
            <a:ext cx="11804720" cy="6453136"/>
            <a:chOff x="197450" y="211824"/>
            <a:chExt cx="11804720" cy="6453136"/>
          </a:xfrm>
        </p:grpSpPr>
        <p:sp>
          <p:nvSpPr>
            <p:cNvPr id="12" name="Google Shape;149;p1">
              <a:extLst>
                <a:ext uri="{FF2B5EF4-FFF2-40B4-BE49-F238E27FC236}">
                  <a16:creationId xmlns:a16="http://schemas.microsoft.com/office/drawing/2014/main" id="{377753B6-BC11-4EE0-AB3E-0A3F6B5F4F43}"/>
                </a:ext>
              </a:extLst>
            </p:cNvPr>
            <p:cNvSpPr/>
            <p:nvPr/>
          </p:nvSpPr>
          <p:spPr>
            <a:xfrm>
              <a:off x="197450" y="211824"/>
              <a:ext cx="11156400" cy="64531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0;p1">
              <a:extLst>
                <a:ext uri="{FF2B5EF4-FFF2-40B4-BE49-F238E27FC236}">
                  <a16:creationId xmlns:a16="http://schemas.microsoft.com/office/drawing/2014/main" id="{9D2C39C5-E9BF-4FDF-95A7-7B764473B2B1}"/>
                </a:ext>
              </a:extLst>
            </p:cNvPr>
            <p:cNvSpPr/>
            <p:nvPr/>
          </p:nvSpPr>
          <p:spPr>
            <a:xfrm rot="5400000">
              <a:off x="8753391" y="3416181"/>
              <a:ext cx="5826758" cy="67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7AAA42B-9B86-4128-9610-FC9CE9839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990" y="173724"/>
            <a:ext cx="663180" cy="7011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9640-13EA-423A-AB15-D4B976D43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79" y="378962"/>
            <a:ext cx="11304242" cy="6004560"/>
          </a:xfrm>
          <a:prstGeom prst="rect">
            <a:avLst/>
          </a:prstGeom>
        </p:spPr>
      </p:pic>
      <p:sp>
        <p:nvSpPr>
          <p:cNvPr id="16" name="Google Shape;161;p2">
            <a:extLst>
              <a:ext uri="{FF2B5EF4-FFF2-40B4-BE49-F238E27FC236}">
                <a16:creationId xmlns:a16="http://schemas.microsoft.com/office/drawing/2014/main" id="{3100E6FB-C023-4616-9216-9D1FED4F75A4}"/>
              </a:ext>
            </a:extLst>
          </p:cNvPr>
          <p:cNvSpPr txBox="1"/>
          <p:nvPr/>
        </p:nvSpPr>
        <p:spPr>
          <a:xfrm>
            <a:off x="6798945" y="4703799"/>
            <a:ext cx="4753025" cy="1401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1" u="none" strike="noStrike" cap="none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Paraschiv Diana → 1104, seria G</a:t>
            </a:r>
          </a:p>
          <a:p>
            <a:pPr algn="r">
              <a:buSzPts val="2400"/>
            </a:pPr>
            <a:r>
              <a:rPr lang="pt-BR" sz="2400" b="0" i="1" u="none" strike="noStrike" cap="none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Nițu Iulia → 1093, seria D</a:t>
            </a:r>
            <a:endParaRPr lang="pt-BR" sz="2400" dirty="0"/>
          </a:p>
        </p:txBody>
      </p:sp>
      <p:sp>
        <p:nvSpPr>
          <p:cNvPr id="17" name="Google Shape;162;p2">
            <a:extLst>
              <a:ext uri="{FF2B5EF4-FFF2-40B4-BE49-F238E27FC236}">
                <a16:creationId xmlns:a16="http://schemas.microsoft.com/office/drawing/2014/main" id="{4F20A268-0658-4EB3-BF8A-0FF76096AE50}"/>
              </a:ext>
            </a:extLst>
          </p:cNvPr>
          <p:cNvSpPr txBox="1"/>
          <p:nvPr/>
        </p:nvSpPr>
        <p:spPr>
          <a:xfrm>
            <a:off x="726002" y="726057"/>
            <a:ext cx="10315625" cy="1315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1" u="none" strike="noStrike" cap="none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Topic: Covers of Stand by Me (Ben E. King)</a:t>
            </a:r>
            <a:endParaRPr sz="4000" b="0" i="1" u="none" strike="noStrike" cap="none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D78EAD-83F2-4D7F-BAC6-CA08A99454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22" t="3676" r="4248" b="4417"/>
          <a:stretch/>
        </p:blipFill>
        <p:spPr>
          <a:xfrm rot="16200000">
            <a:off x="2025031" y="835290"/>
            <a:ext cx="3742315" cy="60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94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Dendrogramă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AA964-53F2-4323-8DCA-7772A6C63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5" y="1007000"/>
            <a:ext cx="11315800" cy="55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34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Scatter plot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D7D6C0-E3D8-49CD-98DC-11261D5EF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95" y="956128"/>
            <a:ext cx="10915209" cy="55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07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II.3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Histograme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2844C-CE98-478D-ABD7-6EFEDDDE7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43" y="994653"/>
            <a:ext cx="10059913" cy="546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27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II.3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Histograme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F3D8A-F8BA-49A3-8557-5366C77FB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21" y="1610607"/>
            <a:ext cx="11676157" cy="392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3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II.3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Histograme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3239D-6A16-470C-A3A8-6E25CE8A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28" y="987080"/>
            <a:ext cx="10047150" cy="548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II.3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Histograme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BB771D-EE6A-4640-96F2-5888B624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0" y="1685925"/>
            <a:ext cx="114552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76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II.3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Histograme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7E328-BE81-4C59-AF19-D1534293C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75" y="1034705"/>
            <a:ext cx="10047150" cy="540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89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II.3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Histograme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6B3CC-5E63-4331-AB92-671A000A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00" y="1610606"/>
            <a:ext cx="11530678" cy="379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6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5"/>
          <p:cNvGrpSpPr/>
          <p:nvPr/>
        </p:nvGrpSpPr>
        <p:grpSpPr>
          <a:xfrm>
            <a:off x="197450" y="192774"/>
            <a:ext cx="11804720" cy="6453136"/>
            <a:chOff x="197450" y="211824"/>
            <a:chExt cx="11804720" cy="6453136"/>
          </a:xfrm>
        </p:grpSpPr>
        <p:sp>
          <p:nvSpPr>
            <p:cNvPr id="318" name="Google Shape;318;p25"/>
            <p:cNvSpPr/>
            <p:nvPr/>
          </p:nvSpPr>
          <p:spPr>
            <a:xfrm>
              <a:off x="197450" y="211824"/>
              <a:ext cx="11156400" cy="64531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5"/>
            <p:cNvSpPr/>
            <p:nvPr/>
          </p:nvSpPr>
          <p:spPr>
            <a:xfrm rot="5400000">
              <a:off x="8753391" y="3416181"/>
              <a:ext cx="5826758" cy="67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25"/>
          <p:cNvSpPr txBox="1"/>
          <p:nvPr/>
        </p:nvSpPr>
        <p:spPr>
          <a:xfrm>
            <a:off x="3048000" y="2995265"/>
            <a:ext cx="6096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Concluzii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B75A60-60ED-4FDD-B8B6-05C2FBD1BB98}"/>
              </a:ext>
            </a:extLst>
          </p:cNvPr>
          <p:cNvSpPr txBox="1"/>
          <p:nvPr/>
        </p:nvSpPr>
        <p:spPr>
          <a:xfrm>
            <a:off x="1841825" y="4289985"/>
            <a:ext cx="7635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Interpretarea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live 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coverurilor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modalitate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eficientă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crește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popularitatea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artiștilor</a:t>
            </a:r>
            <a:r>
              <a:rPr lang="ro-R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Tempo-ul și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experiența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artistului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influențează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succesul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unui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cover.</a:t>
            </a:r>
          </a:p>
        </p:txBody>
      </p:sp>
    </p:spTree>
    <p:extLst>
      <p:ext uri="{BB962C8B-B14F-4D97-AF65-F5344CB8AC3E}">
        <p14:creationId xmlns:p14="http://schemas.microsoft.com/office/powerpoint/2010/main" val="352636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E68232-E79D-4E0C-A94C-83A51B532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2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0" name="Google Shape;148;p1">
            <a:extLst>
              <a:ext uri="{FF2B5EF4-FFF2-40B4-BE49-F238E27FC236}">
                <a16:creationId xmlns:a16="http://schemas.microsoft.com/office/drawing/2014/main" id="{E658A966-A3C6-4DDD-A348-45C77272D331}"/>
              </a:ext>
            </a:extLst>
          </p:cNvPr>
          <p:cNvGrpSpPr/>
          <p:nvPr/>
        </p:nvGrpSpPr>
        <p:grpSpPr>
          <a:xfrm>
            <a:off x="197450" y="173724"/>
            <a:ext cx="11804720" cy="6453136"/>
            <a:chOff x="197450" y="211824"/>
            <a:chExt cx="11804720" cy="6453136"/>
          </a:xfrm>
        </p:grpSpPr>
        <p:sp>
          <p:nvSpPr>
            <p:cNvPr id="12" name="Google Shape;149;p1">
              <a:extLst>
                <a:ext uri="{FF2B5EF4-FFF2-40B4-BE49-F238E27FC236}">
                  <a16:creationId xmlns:a16="http://schemas.microsoft.com/office/drawing/2014/main" id="{377753B6-BC11-4EE0-AB3E-0A3F6B5F4F43}"/>
                </a:ext>
              </a:extLst>
            </p:cNvPr>
            <p:cNvSpPr/>
            <p:nvPr/>
          </p:nvSpPr>
          <p:spPr>
            <a:xfrm>
              <a:off x="197450" y="211824"/>
              <a:ext cx="11156400" cy="64531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0;p1">
              <a:extLst>
                <a:ext uri="{FF2B5EF4-FFF2-40B4-BE49-F238E27FC236}">
                  <a16:creationId xmlns:a16="http://schemas.microsoft.com/office/drawing/2014/main" id="{9D2C39C5-E9BF-4FDF-95A7-7B764473B2B1}"/>
                </a:ext>
              </a:extLst>
            </p:cNvPr>
            <p:cNvSpPr/>
            <p:nvPr/>
          </p:nvSpPr>
          <p:spPr>
            <a:xfrm rot="5400000">
              <a:off x="8753391" y="3416181"/>
              <a:ext cx="5826758" cy="67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7AAA42B-9B86-4128-9610-FC9CE9839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990" y="173724"/>
            <a:ext cx="663180" cy="7011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9640-13EA-423A-AB15-D4B976D43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79" y="378962"/>
            <a:ext cx="11304242" cy="6004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AADDAB-B303-4DAE-B0EA-8F06BBCEC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457" y="1261310"/>
            <a:ext cx="1799933" cy="1815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7563F-5080-439E-AE08-C8F8620C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7741" y="3662343"/>
            <a:ext cx="2137242" cy="21372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D07136-CCA9-40EB-B38C-0FD31D02E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416" y="3678640"/>
            <a:ext cx="2089854" cy="20898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B5EF901-224C-446C-A9C1-BF64347E0AFD}"/>
              </a:ext>
            </a:extLst>
          </p:cNvPr>
          <p:cNvSpPr txBox="1"/>
          <p:nvPr/>
        </p:nvSpPr>
        <p:spPr>
          <a:xfrm>
            <a:off x="537984" y="6877172"/>
            <a:ext cx="3826940" cy="477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1" dirty="0">
                <a:solidFill>
                  <a:srgbClr val="4B4F58"/>
                </a:solidFill>
                <a:ea typeface="Roboto" panose="02000000000000000000" pitchFamily="2" charset="0"/>
              </a:rPr>
              <a:t>Pentru</a:t>
            </a:r>
            <a:r>
              <a:rPr lang="ro-RO" sz="1101" dirty="0">
                <a:solidFill>
                  <a:srgbClr val="4B4F58"/>
                </a:solidFill>
                <a:ea typeface="Roboto" panose="02000000000000000000" pitchFamily="2" charset="0"/>
              </a:rPr>
              <a:t> mai multe detalii, ne puteți conecta la:</a:t>
            </a:r>
          </a:p>
          <a:p>
            <a:endParaRPr lang="ro-RO" sz="300" dirty="0"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101" dirty="0">
                <a:hlinkClick r:id="rId9"/>
              </a:rPr>
              <a:t>32dianaparaschiv@gmail.com</a:t>
            </a:r>
            <a:r>
              <a:rPr lang="ro-RO" sz="1101" dirty="0"/>
              <a:t> 		</a:t>
            </a:r>
            <a:r>
              <a:rPr lang="en-US" sz="1101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nituiulia18@gmail.com</a:t>
            </a:r>
            <a:endParaRPr lang="ro-RO" sz="1101" dirty="0">
              <a:solidFill>
                <a:srgbClr val="0563C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09CCBD-C080-407B-8D23-BE11EEC6BA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122" r="1216"/>
          <a:stretch/>
        </p:blipFill>
        <p:spPr>
          <a:xfrm rot="16200000">
            <a:off x="7477161" y="2137011"/>
            <a:ext cx="2714792" cy="46393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A9A9AD-4ED1-4446-9362-A64B139D1FE4}"/>
              </a:ext>
            </a:extLst>
          </p:cNvPr>
          <p:cNvSpPr txBox="1"/>
          <p:nvPr/>
        </p:nvSpPr>
        <p:spPr>
          <a:xfrm>
            <a:off x="1086301" y="1148118"/>
            <a:ext cx="734052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4400" b="1" dirty="0">
                <a:solidFill>
                  <a:srgbClr val="DD565B"/>
                </a:solidFill>
                <a:ea typeface="Roboto" panose="02000000000000000000" pitchFamily="2" charset="0"/>
              </a:rPr>
              <a:t>Mulțumim pentru atenție!</a:t>
            </a:r>
            <a:endParaRPr lang="ro-RO" sz="1800" dirty="0">
              <a:ea typeface="Roboto" panose="02000000000000000000" pitchFamily="2" charset="0"/>
            </a:endParaRPr>
          </a:p>
          <a:p>
            <a:endParaRPr lang="ro-RO" sz="1600" i="1" dirty="0">
              <a:ea typeface="Roboto" panose="02000000000000000000" pitchFamily="2" charset="0"/>
            </a:endParaRPr>
          </a:p>
          <a:p>
            <a:r>
              <a:rPr lang="ro-RO" i="1" dirty="0">
                <a:ea typeface="Roboto" panose="02000000000000000000" pitchFamily="2" charset="0"/>
              </a:rPr>
              <a:t>Un studiu econometric realizat de:</a:t>
            </a:r>
            <a:br>
              <a:rPr lang="ro-RO" b="1" i="1" dirty="0">
                <a:ea typeface="Roboto" panose="02000000000000000000" pitchFamily="2" charset="0"/>
              </a:rPr>
            </a:br>
            <a:r>
              <a:rPr lang="ro-RO" b="1" i="1" dirty="0">
                <a:ea typeface="Roboto" panose="02000000000000000000" pitchFamily="2" charset="0"/>
              </a:rPr>
              <a:t>Paraschiv Diana </a:t>
            </a:r>
            <a:r>
              <a:rPr lang="ro-RO" i="1" dirty="0">
                <a:ea typeface="Roboto" panose="02000000000000000000" pitchFamily="2" charset="0"/>
              </a:rPr>
              <a:t>– Anul III, Informatică Economică în engleză</a:t>
            </a:r>
          </a:p>
          <a:p>
            <a:r>
              <a:rPr lang="ro-RO" b="1" i="1" dirty="0">
                <a:ea typeface="Roboto" panose="02000000000000000000" pitchFamily="2" charset="0"/>
              </a:rPr>
              <a:t>Nițu Iulia </a:t>
            </a:r>
            <a:r>
              <a:rPr lang="ro-RO" i="1" dirty="0">
                <a:ea typeface="Roboto" panose="02000000000000000000" pitchFamily="2" charset="0"/>
              </a:rPr>
              <a:t>– Anul III, Informatică economică </a:t>
            </a:r>
            <a:endParaRPr lang="en-US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314BD1-70B7-4B52-B8C8-400E66029CCC}"/>
              </a:ext>
            </a:extLst>
          </p:cNvPr>
          <p:cNvSpPr txBox="1"/>
          <p:nvPr/>
        </p:nvSpPr>
        <p:spPr>
          <a:xfrm>
            <a:off x="1224185" y="3380082"/>
            <a:ext cx="1563497" cy="307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1" b="1" dirty="0">
                <a:solidFill>
                  <a:srgbClr val="00B050"/>
                </a:solidFill>
                <a:ea typeface="Roboto" panose="02000000000000000000" pitchFamily="2" charset="0"/>
              </a:rPr>
              <a:t>Spotify Playlist</a:t>
            </a:r>
            <a:endParaRPr lang="en-US" sz="1401" b="1" dirty="0">
              <a:solidFill>
                <a:srgbClr val="00B05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FC88EE-A38E-448F-B53C-B1380118662F}"/>
              </a:ext>
            </a:extLst>
          </p:cNvPr>
          <p:cNvSpPr txBox="1"/>
          <p:nvPr/>
        </p:nvSpPr>
        <p:spPr>
          <a:xfrm>
            <a:off x="3845212" y="3370735"/>
            <a:ext cx="2089772" cy="307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1" b="1" dirty="0">
                <a:solidFill>
                  <a:srgbClr val="FF0000"/>
                </a:solidFill>
                <a:ea typeface="Roboto" panose="02000000000000000000" pitchFamily="2" charset="0"/>
              </a:rPr>
              <a:t>YouTube Playlist</a:t>
            </a:r>
            <a:endParaRPr lang="en-US" sz="1401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87A2CD-0B74-4A48-87CD-ED9F4FEE8008}"/>
              </a:ext>
            </a:extLst>
          </p:cNvPr>
          <p:cNvSpPr txBox="1"/>
          <p:nvPr/>
        </p:nvSpPr>
        <p:spPr>
          <a:xfrm>
            <a:off x="8989886" y="930827"/>
            <a:ext cx="1455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7030A0"/>
                </a:solidFill>
                <a:ea typeface="Roboto" panose="02000000000000000000" pitchFamily="2" charset="0"/>
              </a:rPr>
              <a:t>GitHub proiect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28" name="Picture 4" descr="GitHub Logos and Usage · GitHub">
            <a:extLst>
              <a:ext uri="{FF2B5EF4-FFF2-40B4-BE49-F238E27FC236}">
                <a16:creationId xmlns:a16="http://schemas.microsoft.com/office/drawing/2014/main" id="{569C5DD8-46DD-420F-97ED-981D59CF0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877" y="874825"/>
            <a:ext cx="404949" cy="40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7A4A8DBB-A7AA-4242-9940-9E23B41C2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677" y="3344119"/>
            <a:ext cx="376151" cy="37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A35EA9-9043-473E-BEF6-5587BA1FBF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25698" y="3335054"/>
            <a:ext cx="509285" cy="3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30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t="44440" b="44440"/>
          <a:stretch/>
        </p:blipFill>
        <p:spPr>
          <a:xfrm>
            <a:off x="3289850" y="5519075"/>
            <a:ext cx="8654450" cy="9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519C76-8D69-44F9-A5AC-2E5A08BBB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385571"/>
            <a:ext cx="285750" cy="1472429"/>
          </a:xfrm>
          <a:prstGeom prst="rect">
            <a:avLst/>
          </a:prstGeom>
        </p:spPr>
      </p:pic>
      <p:pic>
        <p:nvPicPr>
          <p:cNvPr id="4" name="Ben E. King - Stand By Me (1961)">
            <a:hlinkClick r:id="" action="ppaction://media"/>
            <a:extLst>
              <a:ext uri="{FF2B5EF4-FFF2-40B4-BE49-F238E27FC236}">
                <a16:creationId xmlns:a16="http://schemas.microsoft.com/office/drawing/2014/main" id="{17D36132-FB8D-40BD-BCB9-F68155AAF3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90452" y="5811708"/>
            <a:ext cx="487363" cy="487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</a:t>
            </a:r>
            <a:r>
              <a:rPr lang="ro-RO" dirty="0"/>
              <a:t>ințe</a:t>
            </a:r>
            <a:endParaRPr dirty="0"/>
          </a:p>
        </p:txBody>
      </p:sp>
      <p:sp>
        <p:nvSpPr>
          <p:cNvPr id="392" name="Google Shape;392;p35"/>
          <p:cNvSpPr/>
          <p:nvPr/>
        </p:nvSpPr>
        <p:spPr>
          <a:xfrm>
            <a:off x="8460302" y="5828250"/>
            <a:ext cx="3375300" cy="5229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RETURN TO HOME PAGE</a:t>
            </a:r>
            <a:endParaRPr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B025DA-0658-47E1-BCB8-937D6D5C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85571"/>
            <a:ext cx="171998" cy="147242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F25E0-3E1F-46F5-BDCD-744F2BFE2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Numărul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vizualizări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aprecieri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și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ascultători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lunari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au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fost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colectate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de pe YouTube și Spotify.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Toate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cântecele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au link-urile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corespondente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atașate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în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setul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de date.</a:t>
            </a:r>
            <a:endParaRPr lang="ro-RO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Tempo </a:t>
            </a:r>
            <a:r>
              <a:rPr lang="ro-RO" dirty="0">
                <a:latin typeface="Roboto" panose="02000000000000000000" pitchFamily="2" charset="0"/>
                <a:ea typeface="Roboto" panose="02000000000000000000" pitchFamily="2" charset="0"/>
              </a:rPr>
              <a:t>a fost identificat utilizând aceste tool-uri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1450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https://songbpm.com/</a:t>
            </a:r>
            <a:r>
              <a:rPr lang="en-US" sz="1450" dirty="0">
                <a:latin typeface="Roboto" panose="02000000000000000000" pitchFamily="2" charset="0"/>
                <a:ea typeface="Roboto" panose="02000000000000000000" pitchFamily="2" charset="0"/>
              </a:rPr>
              <a:t> ,</a:t>
            </a:r>
            <a:r>
              <a:rPr lang="ro-RO" sz="1450" dirty="0">
                <a:latin typeface="Roboto" panose="02000000000000000000" pitchFamily="2" charset="0"/>
                <a:ea typeface="Roboto" panose="02000000000000000000" pitchFamily="2" charset="0"/>
              </a:rPr>
              <a:t> precum și </a:t>
            </a:r>
            <a:r>
              <a:rPr lang="en-US" sz="1450" dirty="0"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https://convert.routenote.com/bpm-detector</a:t>
            </a:r>
            <a:endParaRPr lang="en-US" sz="145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6"/>
              </a:rPr>
              <a:t>https://en.wikipedia.org/wiki/Stand_by_Me_(Ben_E._King_song)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7"/>
              </a:rPr>
              <a:t>https://en.wikipedia.org/wiki/Stand_by_Me_(film)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8"/>
              </a:rPr>
              <a:t>https://www.songhall.org/awards/winner/stand_by_me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9"/>
              </a:rPr>
              <a:t>https://oldtimemusic.com/the-meaning-behind-the-song-stand-by-me-by-cassius-clay/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10"/>
              </a:rPr>
              <a:t>https://www.investopedia.com/terms/v/variance-inflation-factor.asp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11"/>
              </a:rPr>
              <a:t>https://www.statisticssolutions.com/dissertation-resources/autocorrelation/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https://corporatefinanceinstitute.com/resources/data-science/homoskedastic/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12"/>
              </a:rPr>
              <a:t>https://www.statology.org/breusch-pagan-test/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13"/>
              </a:rPr>
              <a:t>https://www3.nd.edu/~wevans1/econ30331/Durbin_Watson_tables.pdf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14"/>
              </a:rPr>
              <a:t>https://www.researchgate.net/publication/328101493_The_Effects_of_User_Engagements_for_User_and_Company_Generated_Videos_on_Music_Sales_Empirical_Evidence_From_YouTube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b="0" i="0" dirty="0">
                <a:effectLst/>
                <a:latin typeface="Roboto" panose="02000000000000000000" pitchFamily="2" charset="0"/>
              </a:rPr>
              <a:t>JiHye Park’s research + JooSeok Park &amp; JaeHong Park)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https://www.cram.com/essay/Analysis-Of-Ben-E-King-Stand-By/PJYACS89PU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https://www.frontiersin.org/articles/10.3389/fpsyg.2018.01880/full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https://www.sciencedirect.com/science/article/abs/pii/S0010945211001535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AutoShape 4" descr="JaeHong Park">
            <a:hlinkClick r:id="rId15"/>
            <a:extLst>
              <a:ext uri="{FF2B5EF4-FFF2-40B4-BE49-F238E27FC236}">
                <a16:creationId xmlns:a16="http://schemas.microsoft.com/office/drawing/2014/main" id="{ADF5E538-1F98-43A1-B5A1-CD63980B95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BAF51B-28DC-477D-98B0-01FD3F777E11}"/>
              </a:ext>
            </a:extLst>
          </p:cNvPr>
          <p:cNvSpPr/>
          <p:nvPr/>
        </p:nvSpPr>
        <p:spPr>
          <a:xfrm rot="5400000">
            <a:off x="9064873" y="3757438"/>
            <a:ext cx="528073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Covers of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“Stand by Me” (Ben E. King)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6920652-0A05-4E36-A1E2-F270BBE63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82753"/>
              </p:ext>
            </p:extLst>
          </p:nvPr>
        </p:nvGraphicFramePr>
        <p:xfrm>
          <a:off x="216597" y="229362"/>
          <a:ext cx="11211180" cy="6399276"/>
        </p:xfrm>
        <a:graphic>
          <a:graphicData uri="http://schemas.openxmlformats.org/drawingml/2006/table">
            <a:tbl>
              <a:tblPr/>
              <a:tblGrid>
                <a:gridCol w="365760">
                  <a:extLst>
                    <a:ext uri="{9D8B030D-6E8A-4147-A177-3AD203B41FA5}">
                      <a16:colId xmlns:a16="http://schemas.microsoft.com/office/drawing/2014/main" val="3420554346"/>
                    </a:ext>
                  </a:extLst>
                </a:gridCol>
                <a:gridCol w="1558139">
                  <a:extLst>
                    <a:ext uri="{9D8B030D-6E8A-4147-A177-3AD203B41FA5}">
                      <a16:colId xmlns:a16="http://schemas.microsoft.com/office/drawing/2014/main" val="710692792"/>
                    </a:ext>
                  </a:extLst>
                </a:gridCol>
                <a:gridCol w="559911">
                  <a:extLst>
                    <a:ext uri="{9D8B030D-6E8A-4147-A177-3AD203B41FA5}">
                      <a16:colId xmlns:a16="http://schemas.microsoft.com/office/drawing/2014/main" val="3155273193"/>
                    </a:ext>
                  </a:extLst>
                </a:gridCol>
                <a:gridCol w="559911">
                  <a:extLst>
                    <a:ext uri="{9D8B030D-6E8A-4147-A177-3AD203B41FA5}">
                      <a16:colId xmlns:a16="http://schemas.microsoft.com/office/drawing/2014/main" val="1320601676"/>
                    </a:ext>
                  </a:extLst>
                </a:gridCol>
                <a:gridCol w="559911">
                  <a:extLst>
                    <a:ext uri="{9D8B030D-6E8A-4147-A177-3AD203B41FA5}">
                      <a16:colId xmlns:a16="http://schemas.microsoft.com/office/drawing/2014/main" val="726214156"/>
                    </a:ext>
                  </a:extLst>
                </a:gridCol>
                <a:gridCol w="559911">
                  <a:extLst>
                    <a:ext uri="{9D8B030D-6E8A-4147-A177-3AD203B41FA5}">
                      <a16:colId xmlns:a16="http://schemas.microsoft.com/office/drawing/2014/main" val="101578191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939749726"/>
                    </a:ext>
                  </a:extLst>
                </a:gridCol>
                <a:gridCol w="559911">
                  <a:extLst>
                    <a:ext uri="{9D8B030D-6E8A-4147-A177-3AD203B41FA5}">
                      <a16:colId xmlns:a16="http://schemas.microsoft.com/office/drawing/2014/main" val="365590419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26515861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5604694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761878133"/>
                    </a:ext>
                  </a:extLst>
                </a:gridCol>
                <a:gridCol w="559911">
                  <a:extLst>
                    <a:ext uri="{9D8B030D-6E8A-4147-A177-3AD203B41FA5}">
                      <a16:colId xmlns:a16="http://schemas.microsoft.com/office/drawing/2014/main" val="2134167046"/>
                    </a:ext>
                  </a:extLst>
                </a:gridCol>
                <a:gridCol w="889471">
                  <a:extLst>
                    <a:ext uri="{9D8B030D-6E8A-4147-A177-3AD203B41FA5}">
                      <a16:colId xmlns:a16="http://schemas.microsoft.com/office/drawing/2014/main" val="123673692"/>
                    </a:ext>
                  </a:extLst>
                </a:gridCol>
                <a:gridCol w="521208">
                  <a:extLst>
                    <a:ext uri="{9D8B030D-6E8A-4147-A177-3AD203B41FA5}">
                      <a16:colId xmlns:a16="http://schemas.microsoft.com/office/drawing/2014/main" val="3853029082"/>
                    </a:ext>
                  </a:extLst>
                </a:gridCol>
                <a:gridCol w="521208">
                  <a:extLst>
                    <a:ext uri="{9D8B030D-6E8A-4147-A177-3AD203B41FA5}">
                      <a16:colId xmlns:a16="http://schemas.microsoft.com/office/drawing/2014/main" val="1849747044"/>
                    </a:ext>
                  </a:extLst>
                </a:gridCol>
                <a:gridCol w="521208">
                  <a:extLst>
                    <a:ext uri="{9D8B030D-6E8A-4147-A177-3AD203B41FA5}">
                      <a16:colId xmlns:a16="http://schemas.microsoft.com/office/drawing/2014/main" val="266272912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889935719"/>
                    </a:ext>
                  </a:extLst>
                </a:gridCol>
              </a:tblGrid>
              <a:tr h="168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Artist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Year</a:t>
                      </a:r>
                      <a:r>
                        <a:rPr lang="ro-R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YT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Link YouTube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Link Spotify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Views YT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731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Spotify Plays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731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Likes YT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Artist popularity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Song Duration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Tempo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Debut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Career cover years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Band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Alive then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Live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Longer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8671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Seal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563C1"/>
                          </a:solidFill>
                          <a:effectLst/>
                          <a:latin typeface="+mn-lt"/>
                          <a:hlinkClick r:id="rId3"/>
                        </a:rPr>
                        <a:t>https://www.youtube.com/watch?v=OINw340XQbg</a:t>
                      </a:r>
                      <a:endParaRPr lang="en-US" sz="300" b="0" i="0" u="sng" strike="noStrike" dirty="0">
                        <a:solidFill>
                          <a:srgbClr val="0563C1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563C1"/>
                          </a:solidFill>
                          <a:effectLst/>
                          <a:latin typeface="+mn-lt"/>
                          <a:hlinkClick r:id="rId4"/>
                        </a:rPr>
                        <a:t>https://open.spotify.com/track/5pztwVl6brVgqYjYQ93us6?si=c585745203844fcf</a:t>
                      </a:r>
                      <a:endParaRPr lang="en-US" sz="300" b="0" i="0" u="sng" strike="noStrike">
                        <a:solidFill>
                          <a:srgbClr val="0563C1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82442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2944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5172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4.07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551128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Tracy Chapman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5"/>
                        </a:rPr>
                        <a:t>https://www.youtube.com/watch?v=8XL6C3vY0jM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"/>
                        </a:rPr>
                        <a:t>https://open.spotify.com/track/2gs8HVC6KXOQe76XggzZH5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18475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55108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11157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232061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John Lennon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"/>
                        </a:rPr>
                        <a:t>https://www.youtube.com/watch?v=YqB8Dm65X18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8"/>
                        </a:rPr>
                        <a:t>https://open.spotify.com/track/1dK9izwwmXv0NJf8jkny3v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160606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111461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893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18035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495259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Prince Royce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9"/>
                        </a:rPr>
                        <a:t>https://www.youtube.com/watch?v=foyH-TEs9D0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0"/>
                        </a:rPr>
                        <a:t>https://open.spotify.com/track/0DQd0tWurMHUAv0cMnDELH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104045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156145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15655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567766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Otis Redding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11"/>
                        </a:rPr>
                        <a:t>https://www.youtube.com/watch?v=IatStctYBPw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2"/>
                        </a:rPr>
                        <a:t>https://open.spotify.com/track/1aj4GXfmEYXfdVZohCpNKu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3155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236612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10769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894052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 Kingsmen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3"/>
                        </a:rPr>
                        <a:t>https://www.youtube.com/watch?v=_UgQB4xcFXU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4"/>
                        </a:rPr>
                        <a:t>https://open.spotify.com/track/1iI1eI6gkBqYgJjgxudjqQ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220095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Gene Clark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5"/>
                        </a:rPr>
                        <a:t>https://www.youtube.com/watch?v=kS6ZkL2udpU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6"/>
                        </a:rPr>
                        <a:t>https://open.spotify.com/track/58avjFvb2C6rnFsRDtpiil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104787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Gene Chandler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7"/>
                        </a:rPr>
                        <a:t>https://www.youtube.com/watch?v=CUdD7irDsmU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8"/>
                        </a:rPr>
                        <a:t>https://open.spotify.com/track/7Auclx7u3hoVvIWWdJdpTy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955665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Mickey Gilley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9"/>
                        </a:rPr>
                        <a:t>https://www.youtube.com/watch?v=kzLiSPllnYc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0"/>
                        </a:rPr>
                        <a:t>https://open.spotify.com/track/3Fa7jdzVHdykpioJP1Qw7Z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5541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14365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5541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30589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Meat Loaf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1"/>
                        </a:rPr>
                        <a:t>https://www.youtube.com/watch?v=_2PODnVrCko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2"/>
                        </a:rPr>
                        <a:t>https://open.spotify.com/track/6H0RFRbrDzfE1F6h67QvWS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0.522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3961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19498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Maurice White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3"/>
                        </a:rPr>
                        <a:t>https://www.youtube.com/watch?v=PI97Kt358YM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4"/>
                        </a:rPr>
                        <a:t>https://open.spotify.com/track/78ed1StERMVBNocbSEQpCF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426353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Ronnie Milsap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5"/>
                        </a:rPr>
                        <a:t>https://www.youtube.com/watch?v=Quz1SqAlQUw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6"/>
                        </a:rPr>
                        <a:t>https://open.spotify.com/track/01WmDtHHfrNOrljuqbezRo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975527"/>
                  </a:ext>
                </a:extLst>
              </a:tr>
              <a:tr h="6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Florence and the machine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7"/>
                        </a:rPr>
                        <a:t>https://www.youtube.com/watch?v=vv2DSmy3Tro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8"/>
                        </a:rPr>
                        <a:t>https://open.spotify.com/track/5XSU59wtE5CRCAEyHmmGy4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22358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86700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18713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52697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Weezer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9"/>
                        </a:rPr>
                        <a:t>https://www.youtube.com/watch?v=9JpQ_YTJmkE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0"/>
                        </a:rPr>
                        <a:t>https://open.spotify.com/track/1TGcnUxYcBZAcXBKtwwTZP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1712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9515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13668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3.00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258918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Adriano Celentano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1"/>
                        </a:rPr>
                        <a:t>https://www.youtube.com/watch?v=VlooND9Jb2c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2"/>
                        </a:rPr>
                        <a:t>https://open.spotify.com/track/6KTwR3UpoEcWxa43BvqMNk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8838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7774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1716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334568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Skylar Grey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3"/>
                        </a:rPr>
                        <a:t>https://www.youtube.com/watch?v=T2bcUxUOUQg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4"/>
                        </a:rPr>
                        <a:t>https://open.spotify.com/track/59ew3BDqan1LlwZOuKA4TJ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33367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29179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7341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874558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Emily Linge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5"/>
                        </a:rPr>
                        <a:t>https://www.youtube.com/watch?v=1hZfDieFYuI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6"/>
                        </a:rPr>
                        <a:t>https://open.spotify.com/track/4cqVVghWICKvE25SHE3k9I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070164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Dave Fenley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https://www.youtube.com/watch?v=RPpL5wDADMQ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https://open.spotify.com/track/2uqLJLLFdc9zR0jZCfa4NO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2138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3.03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9673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Susan Boyle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7"/>
                        </a:rPr>
                        <a:t>https://www.youtube.com/watch?v=f8IVup4G1GU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8"/>
                        </a:rPr>
                        <a:t>https://open.spotify.com/track/0p0GDxm2WHsnYTasGXXXGG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47615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Sarah Menescal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9"/>
                        </a:rPr>
                        <a:t>https://www.youtube.com/watch?v=1uMhv3YvVJc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0"/>
                        </a:rPr>
                        <a:t>https://open.spotify.com/track/5JagoCyaJWBriQfGdhTAVs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810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13537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472143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 the Cause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1A1A1A"/>
                          </a:solidFill>
                          <a:effectLst/>
                          <a:latin typeface="+mn-lt"/>
                          <a:hlinkClick r:id="rId41"/>
                        </a:rPr>
                        <a:t>https://www.youtube.com/watch?v=inV4yR8oRMk</a:t>
                      </a:r>
                      <a:endParaRPr lang="en-US" sz="300" b="0" i="0" u="sng" strike="noStrike" dirty="0">
                        <a:solidFill>
                          <a:srgbClr val="1A1A1A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2"/>
                        </a:rPr>
                        <a:t>https://open.spotify.com/track/7oqvT7zwySTA2BjDVyXZFD?si=da525b705cc34a4c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5724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7290</a:t>
                      </a:r>
                    </a:p>
                  </a:txBody>
                  <a:tcPr marL="2747" marT="9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3.77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1993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985988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Aaron Neville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2015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3"/>
                        </a:rPr>
                        <a:t>https://www.youtube.com/watch?v=JOj1xZpXpYI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4"/>
                        </a:rPr>
                        <a:t>https://open.spotify.com/track/4cRA5G6kAjDDIiQ9okdVFp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5.9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3.87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95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1960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007474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Amy Grant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5"/>
                        </a:rPr>
                        <a:t>https://www.youtube.com/watch?v=yKHkeJ-tfcc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6"/>
                        </a:rPr>
                        <a:t>https://open.spotify.com/track/1Nc6XVEvhkUFtwYT41JYMq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2747" marT="9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1503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123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1977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955310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Baek Ji Young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7"/>
                        </a:rPr>
                        <a:t>https://www.youtube.com/watch?v=KuK_vBSs65I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8"/>
                        </a:rPr>
                        <a:t>https://open.spotify.com/track/3fUxkMOoitclrlnS4VCgZO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48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3.98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179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1999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070954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Alexandra Ilieva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https://www.youtube.com/watch?v=qafTgd4e2TI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https://open.spotify.com/track/5a6QtCaPSZG8HHkcERurQp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26070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3.25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98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031259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Demis Roussos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49"/>
                        </a:rPr>
                        <a:t>https://www.youtube.com/watch?v=UY5FLqDUQRE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0"/>
                        </a:rPr>
                        <a:t>https://open.spotify.com/track/28dDg22zOKNaz9NfdAFikv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0.552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784</a:t>
                      </a:r>
                    </a:p>
                  </a:txBody>
                  <a:tcPr marL="2747" marT="9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5.05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081387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Earl Grant</a:t>
                      </a:r>
                    </a:p>
                  </a:txBody>
                  <a:tcPr marR="2747" marT="9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1"/>
                        </a:rPr>
                        <a:t>https://www.youtube.com/watch?v=fI7ScHYlA4U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2"/>
                        </a:rPr>
                        <a:t>https://open.spotify.com/track/0gh7bhHraoM2Nt93lEX1hh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0.415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51140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Elvis Presley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3"/>
                        </a:rPr>
                        <a:t>https://www.youtube.com/watch?v=MUaPVkKhddw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4"/>
                        </a:rPr>
                        <a:t>https://open.spotify.com/track/7ygH5jtTMS9QtZegrFQ8H2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1815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27044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2.47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99657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Florida Boys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2747" marR="2747" marT="27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5"/>
                        </a:rPr>
                        <a:t>https://www.youtube.com/watch?v=FVzkW_2T6wY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6"/>
                        </a:rPr>
                        <a:t>https://open.spotify.com/artist/7cyFH4DijuxJIdbs5QkgMC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3.42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1946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028571"/>
                  </a:ext>
                </a:extLst>
              </a:tr>
              <a:tr h="6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Chico and The Gypsies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2023</a:t>
                      </a:r>
                    </a:p>
                  </a:txBody>
                  <a:tcPr marL="2747" marR="2747" marT="27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7"/>
                        </a:rPr>
                        <a:t>https://www.youtube.com/watch?v=Es7cfzrieX4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8"/>
                        </a:rPr>
                        <a:t>https://open.spotify.com/artist/7EbSS8L1ZtVfwiMz40F1MI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2747" marT="9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3.57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454642"/>
                  </a:ext>
                </a:extLst>
              </a:tr>
              <a:tr h="6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 Daughters of Eve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9"/>
                        </a:rPr>
                        <a:t>https://www.youtube.com/watch?v=b4TDJ4ZQUZM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0"/>
                        </a:rPr>
                        <a:t>https://open.spotify.com/track/0E6OHvofOKSS1uCcRqvTNs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119</a:t>
                      </a:r>
                    </a:p>
                  </a:txBody>
                  <a:tcPr marL="2747" marT="9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2.15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041488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Joseph Vincent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1"/>
                        </a:rPr>
                        <a:t>https://www.youtube.com/watch?v=DKnQliXfQlQ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2"/>
                        </a:rPr>
                        <a:t>https://open.spotify.com/track/0Wvt9HRhJRYftAQEVi2Y1w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3728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19381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1592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2.083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576534"/>
                  </a:ext>
                </a:extLst>
              </a:tr>
              <a:tr h="6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 Kingdom Choir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3"/>
                        </a:rPr>
                        <a:t>https://www.youtube.com/watch?v=InDlSP7yv94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4"/>
                        </a:rPr>
                        <a:t>https://open.spotify.com/artist/3OZZeMIZnTvQKjfQEEqx6C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2032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3.63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669780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Scary Pockets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5"/>
                        </a:rPr>
                        <a:t>https://www.youtube.com/watch?v=qaI4qa_Qr2c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6"/>
                        </a:rPr>
                        <a:t>https://open.spotify.com/track/03qlNqEjdq7RpYyHFVlujn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3760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1355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3.93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07166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Matt Johnson</a:t>
                      </a:r>
                    </a:p>
                  </a:txBody>
                  <a:tcPr marR="2747" marT="9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7"/>
                        </a:rPr>
                        <a:t>https://www.youtube.com/watch?v=dzr-mGI1MXc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8"/>
                        </a:rPr>
                        <a:t>https://open.spotify.com/track/52PqAb53iL5xXznCuowyzs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16677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890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2.83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369323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Andrew Sixty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9"/>
                        </a:rPr>
                        <a:t>https://www.youtube.com/watch?v=4JJXk1RKOrU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0"/>
                        </a:rPr>
                        <a:t>https://open.spotify.com/track/2rPFlD2XnNNgSQw58uAs4Q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3.53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235614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Maria Jose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1"/>
                        </a:rPr>
                        <a:t>https://www.youtube.com/watch?v=_d8Yv_o5LOA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2"/>
                        </a:rPr>
                        <a:t>https://open.spotify.com/track/5Q6RfuGSAtyeJlzfaLOIIn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3776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4113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4.03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165905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Boyce Avenue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3"/>
                        </a:rPr>
                        <a:t>https://www.youtube.com/watch?v=-8iyR4ktJ78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4"/>
                        </a:rPr>
                        <a:t>https://open.spotify.com/track/068qo0w1Ki0cjnFYOUhAm2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27813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3788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3.27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667621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BlackJack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5"/>
                        </a:rPr>
                        <a:t>https://www.youtube.com/watch?v=0MyPpG4JTRo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6"/>
                        </a:rPr>
                        <a:t>https://open.spotify.com/track/6Ws4ACQHbvQYl7TeSCHiLP?si=b797608ec6d74c6e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3.28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226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2871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489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76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 txBox="1">
            <a:spLocks noGrp="1"/>
          </p:cNvSpPr>
          <p:nvPr>
            <p:ph type="title"/>
          </p:nvPr>
        </p:nvSpPr>
        <p:spPr>
          <a:xfrm>
            <a:off x="403400" y="19332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Meet the variables </a:t>
            </a:r>
            <a:endParaRPr/>
          </a:p>
        </p:txBody>
      </p:sp>
      <p:graphicFrame>
        <p:nvGraphicFramePr>
          <p:cNvPr id="326" name="Google Shape;326;p26"/>
          <p:cNvGraphicFramePr/>
          <p:nvPr>
            <p:extLst>
              <p:ext uri="{D42A27DB-BD31-4B8C-83A1-F6EECF244321}">
                <p14:modId xmlns:p14="http://schemas.microsoft.com/office/powerpoint/2010/main" val="4172915400"/>
              </p:ext>
            </p:extLst>
          </p:nvPr>
        </p:nvGraphicFramePr>
        <p:xfrm>
          <a:off x="1231490" y="2142694"/>
          <a:ext cx="9576600" cy="37190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2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</a:t>
                      </a:r>
                      <a:r>
                        <a:rPr lang="en-US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ilă</a:t>
                      </a:r>
                      <a:endParaRPr/>
                    </a:p>
                  </a:txBody>
                  <a:tcPr marL="91450" marR="91450" marT="45725" marB="45725" anchor="b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</a:t>
                      </a:r>
                      <a:r>
                        <a:rPr lang="en-US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ere</a:t>
                      </a:r>
                      <a:endParaRPr dirty="0"/>
                    </a:p>
                  </a:txBody>
                  <a:tcPr marL="91450" marR="91450" marT="45725" marB="45725" anchor="b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Unitatea</a:t>
                      </a:r>
                      <a:r>
                        <a:rPr lang="en-US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</a:t>
                      </a:r>
                      <a:r>
                        <a:rPr lang="en-US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măsură</a:t>
                      </a:r>
                      <a:endParaRPr dirty="0"/>
                    </a:p>
                  </a:txBody>
                  <a:tcPr marL="88800" marR="88800" marT="44400" marB="44400" anchor="b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sng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VARIABILE </a:t>
                      </a:r>
                      <a:r>
                        <a:rPr lang="en-US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ENDOGENE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(DEPENDENTE)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Y1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Numărul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Vizualizări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pe</a:t>
                      </a: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400" b="1" u="none" strike="noStrike" cap="none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YouTube 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pentru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cele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mai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populare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coveruri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bazate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pe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melodia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aleasă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Mii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vizualizări</a:t>
                      </a:r>
                      <a:endParaRPr dirty="0"/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sng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Y2</a:t>
                      </a:r>
                      <a:endParaRPr sz="1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Font typeface="Arial"/>
                        <a:buNone/>
                      </a:pPr>
                      <a:r>
                        <a:rPr lang="en-US" dirty="0" err="1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Numărul</a:t>
                      </a:r>
                      <a:r>
                        <a:rPr lang="en-US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</a:t>
                      </a:r>
                      <a:r>
                        <a:rPr lang="en-US" b="1" dirty="0" err="1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Ascultări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pe Spotify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Mii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ascultări</a:t>
                      </a:r>
                      <a:endParaRPr sz="1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8800" marR="88800" marT="44400" marB="44400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25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sng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VARIABILE </a:t>
                      </a:r>
                      <a:r>
                        <a:rPr lang="en-US" b="1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EXOGENE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(INDEPENDENTE)</a:t>
                      </a:r>
                      <a:endParaRPr/>
                    </a:p>
                  </a:txBody>
                  <a:tcPr marL="91450" marR="91450" marT="45725" marB="45725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X1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Numărul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de</a:t>
                      </a: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Aprecieri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pe 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Youtube</a:t>
                      </a:r>
                      <a:r>
                        <a:rPr lang="en-US" sz="1400" b="1" u="none" strike="noStrike" cap="none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pentru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melodia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reinterpretată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Mii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like-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uri</a:t>
                      </a:r>
                      <a:endParaRPr dirty="0"/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X2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Popularitatea artistului</a:t>
                      </a: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având semnificația numărului lunar de ascultători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Mii ascultători lunari </a:t>
                      </a:r>
                      <a:r>
                        <a:rPr lang="en-US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ai artistului </a:t>
                      </a: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pe Spotify</a:t>
                      </a:r>
                      <a:endParaRPr/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X3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Durata coverului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Minute, convertite în valoare numerică.</a:t>
                      </a:r>
                      <a:endParaRPr/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1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X4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Temp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o-ul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melodiei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Numărul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bătăi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pe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minut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(BPM).</a:t>
                      </a:r>
                      <a:endParaRPr dirty="0"/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27" name="Google Shape;327;p26"/>
          <p:cNvSpPr txBox="1"/>
          <p:nvPr/>
        </p:nvSpPr>
        <p:spPr>
          <a:xfrm>
            <a:off x="1307701" y="1351388"/>
            <a:ext cx="4542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a) </a:t>
            </a: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Descrierea variabilelor alese în setul de date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8b0a1028e_1_5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Meet the variables </a:t>
            </a:r>
            <a:endParaRPr/>
          </a:p>
        </p:txBody>
      </p:sp>
      <p:graphicFrame>
        <p:nvGraphicFramePr>
          <p:cNvPr id="333" name="Google Shape;333;g2c8b0a1028e_1_5"/>
          <p:cNvGraphicFramePr/>
          <p:nvPr>
            <p:extLst>
              <p:ext uri="{D42A27DB-BD31-4B8C-83A1-F6EECF244321}">
                <p14:modId xmlns:p14="http://schemas.microsoft.com/office/powerpoint/2010/main" val="2694420798"/>
              </p:ext>
            </p:extLst>
          </p:nvPr>
        </p:nvGraphicFramePr>
        <p:xfrm>
          <a:off x="1307690" y="2142694"/>
          <a:ext cx="9576600" cy="364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2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</a:t>
                      </a:r>
                      <a:r>
                        <a:rPr lang="en-US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ilă</a:t>
                      </a:r>
                      <a:endParaRPr/>
                    </a:p>
                  </a:txBody>
                  <a:tcPr marL="91450" marR="91450" marT="45725" marB="45725" anchor="b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</a:t>
                      </a:r>
                      <a:r>
                        <a:rPr lang="en-US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ere</a:t>
                      </a:r>
                      <a:endParaRPr/>
                    </a:p>
                  </a:txBody>
                  <a:tcPr marL="91450" marR="91450" marT="45725" marB="45725" anchor="b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DC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Font typeface="Arial"/>
                        <a:buNone/>
                      </a:pPr>
                      <a:r>
                        <a:rPr lang="en-US" b="1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Unitatea de măsură</a:t>
                      </a:r>
                      <a:endParaRPr/>
                    </a:p>
                  </a:txBody>
                  <a:tcPr marL="88800" marR="88800" marT="44400" marB="44400" anchor="b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5">
                <a:tc row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sng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VARIABILE </a:t>
                      </a:r>
                      <a:r>
                        <a:rPr lang="en-US" b="1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EXOGENE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(INDEPENDENTE)</a:t>
                      </a:r>
                      <a:endParaRPr/>
                    </a:p>
                  </a:txBody>
                  <a:tcPr marL="91450" marR="91450" marT="45725" marB="45725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X5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Debutul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artistului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luat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în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funcție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lansarea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în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industrie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muzicală</a:t>
                      </a:r>
                      <a:r>
                        <a:rPr lang="en-US" dirty="0"/>
                        <a:t> cu prima </a:t>
                      </a:r>
                      <a:r>
                        <a:rPr lang="en-US" dirty="0" err="1"/>
                        <a:t>melodie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proprie</a:t>
                      </a:r>
                      <a:r>
                        <a:rPr lang="en-US" dirty="0"/>
                        <a:t>.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An </a:t>
                      </a:r>
                      <a:endParaRPr dirty="0"/>
                    </a:p>
                  </a:txBody>
                  <a:tcPr marL="88800" marR="88800" marT="44400" marB="44400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Durata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dintre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debutul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artistului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și 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publicarea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cover-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ului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pe YouTube.</a:t>
                      </a: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Ani</a:t>
                      </a:r>
                      <a:endParaRPr dirty="0"/>
                    </a:p>
                  </a:txBody>
                  <a:tcPr marL="88800" marR="88800" marT="44400" marB="44400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Artistul face parte dintr-o trupă</a:t>
                      </a:r>
                      <a:r>
                        <a:rPr lang="en-US" b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Trupă</a:t>
                      </a:r>
                      <a:r>
                        <a:rPr lang="en-US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?</a:t>
                      </a:r>
                      <a:endParaRPr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Variabilă</a:t>
                      </a:r>
                      <a:r>
                        <a:rPr lang="en-US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categorială</a:t>
                      </a:r>
                      <a:endParaRPr dirty="0"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 – 1 Nu – 0</a:t>
                      </a:r>
                      <a:endParaRPr dirty="0"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Era  </a:t>
                      </a:r>
                      <a:r>
                        <a:rPr lang="en-US" b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în viață</a:t>
                      </a: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 reala momentul publicării </a:t>
                      </a: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cover-ului pe YouTube?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Variabilă categorială</a:t>
                      </a:r>
                      <a:endParaRPr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 - 1</a:t>
                      </a:r>
                      <a:endParaRPr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X9</a:t>
                      </a:r>
                      <a:endParaRPr sz="1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Este </a:t>
                      </a:r>
                      <a:r>
                        <a:rPr lang="en-US" b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mai lungă</a:t>
                      </a: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 decât originalul?</a:t>
                      </a:r>
                      <a:endParaRPr sz="1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Variabilă categorială</a:t>
                      </a:r>
                      <a:endParaRPr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 - 1</a:t>
                      </a:r>
                      <a:endParaRPr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Indicates if the selected cover was performed </a:t>
                      </a:r>
                      <a:r>
                        <a:rPr lang="en-US" sz="1400" b="1" u="none" strike="noStrike" cap="none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Live</a:t>
                      </a: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 or not.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</a:t>
                      </a:r>
                      <a:r>
                        <a:rPr lang="en-US" sz="14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ariabil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ă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categorială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 - 1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5"/>
          <p:cNvGrpSpPr/>
          <p:nvPr/>
        </p:nvGrpSpPr>
        <p:grpSpPr>
          <a:xfrm>
            <a:off x="197450" y="192774"/>
            <a:ext cx="11804720" cy="6453136"/>
            <a:chOff x="197450" y="211824"/>
            <a:chExt cx="11804720" cy="6453136"/>
          </a:xfrm>
        </p:grpSpPr>
        <p:sp>
          <p:nvSpPr>
            <p:cNvPr id="318" name="Google Shape;318;p25"/>
            <p:cNvSpPr/>
            <p:nvPr/>
          </p:nvSpPr>
          <p:spPr>
            <a:xfrm>
              <a:off x="197450" y="211824"/>
              <a:ext cx="11156400" cy="64531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5"/>
            <p:cNvSpPr/>
            <p:nvPr/>
          </p:nvSpPr>
          <p:spPr>
            <a:xfrm rot="5400000">
              <a:off x="8753391" y="3416181"/>
              <a:ext cx="5826758" cy="67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25"/>
          <p:cNvSpPr txBox="1"/>
          <p:nvPr/>
        </p:nvSpPr>
        <p:spPr>
          <a:xfrm>
            <a:off x="3309937" y="2730526"/>
            <a:ext cx="5572125" cy="141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I. </a:t>
            </a:r>
            <a:r>
              <a:rPr lang="en-US" sz="3200" b="1" u="sng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Modelul</a:t>
            </a:r>
            <a:r>
              <a:rPr lang="en-US" sz="3200" b="1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3200" b="1" u="sng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regresie</a:t>
            </a:r>
            <a:endParaRPr lang="en-US" sz="3200" b="1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600" b="1" u="sng" dirty="0">
              <a:ea typeface="Robo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- </a:t>
            </a:r>
            <a:r>
              <a:rPr lang="en-US" sz="2400" i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Alegerea</a:t>
            </a:r>
            <a:r>
              <a:rPr lang="en-US" sz="24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i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modelului</a:t>
            </a:r>
            <a:endParaRPr lang="en-US" sz="24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- </a:t>
            </a:r>
            <a:r>
              <a:rPr lang="en-US" sz="2400" i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Testarea</a:t>
            </a:r>
            <a:r>
              <a:rPr lang="en-US" sz="24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i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ipotezelor</a:t>
            </a:r>
            <a:r>
              <a:rPr lang="en-US" sz="24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2400" i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regresie</a:t>
            </a:r>
            <a:endParaRPr lang="en-US" sz="24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8687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8b0a1028e_0_31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Noțiuni teoretice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g2c8b0a1028e_0_31"/>
          <p:cNvSpPr txBox="1">
            <a:spLocks noGrp="1"/>
          </p:cNvSpPr>
          <p:nvPr>
            <p:ph type="body" idx="1"/>
          </p:nvPr>
        </p:nvSpPr>
        <p:spPr>
          <a:xfrm>
            <a:off x="636200" y="1237875"/>
            <a:ext cx="7207200" cy="160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 err="1"/>
              <a:t>Regresia</a:t>
            </a:r>
            <a:r>
              <a:rPr lang="en-US" sz="1900" b="1" dirty="0"/>
              <a:t> </a:t>
            </a:r>
            <a:r>
              <a:rPr lang="en-US" sz="1900" b="1" dirty="0" err="1"/>
              <a:t>liniară</a:t>
            </a:r>
            <a:r>
              <a:rPr lang="en-US" sz="1900" b="1" dirty="0"/>
              <a:t> </a:t>
            </a:r>
            <a:r>
              <a:rPr lang="en-US" sz="1600" dirty="0" err="1">
                <a:solidFill>
                  <a:srgbClr val="393536"/>
                </a:solidFill>
              </a:rPr>
              <a:t>este</a:t>
            </a:r>
            <a:r>
              <a:rPr lang="en-US" sz="1600" dirty="0">
                <a:solidFill>
                  <a:srgbClr val="393536"/>
                </a:solidFill>
              </a:rPr>
              <a:t> o </a:t>
            </a:r>
            <a:r>
              <a:rPr lang="en-US" sz="1600" dirty="0" err="1">
                <a:solidFill>
                  <a:srgbClr val="393536"/>
                </a:solidFill>
              </a:rPr>
              <a:t>metodă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statistică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utilizată</a:t>
            </a:r>
            <a:r>
              <a:rPr lang="en-US" sz="1600" dirty="0">
                <a:solidFill>
                  <a:srgbClr val="393536"/>
                </a:solidFill>
              </a:rPr>
              <a:t> pentru a </a:t>
            </a:r>
            <a:r>
              <a:rPr lang="en-US" sz="1600" dirty="0" err="1">
                <a:solidFill>
                  <a:srgbClr val="393536"/>
                </a:solidFill>
              </a:rPr>
              <a:t>analiza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relația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dintre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două</a:t>
            </a:r>
            <a:r>
              <a:rPr lang="en-US" sz="1600" dirty="0">
                <a:solidFill>
                  <a:srgbClr val="393536"/>
                </a:solidFill>
              </a:rPr>
              <a:t> sau </a:t>
            </a:r>
            <a:r>
              <a:rPr lang="en-US" sz="1600" dirty="0" err="1">
                <a:solidFill>
                  <a:srgbClr val="393536"/>
                </a:solidFill>
              </a:rPr>
              <a:t>mai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multe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variabile</a:t>
            </a:r>
            <a:r>
              <a:rPr lang="en-US" sz="1600" dirty="0">
                <a:solidFill>
                  <a:srgbClr val="393536"/>
                </a:solidFill>
              </a:rPr>
              <a:t>. </a:t>
            </a:r>
            <a:r>
              <a:rPr lang="en-US" sz="1600" dirty="0" err="1">
                <a:solidFill>
                  <a:srgbClr val="393536"/>
                </a:solidFill>
              </a:rPr>
              <a:t>În</a:t>
            </a:r>
            <a:r>
              <a:rPr lang="en-US" sz="1600" dirty="0">
                <a:solidFill>
                  <a:srgbClr val="393536"/>
                </a:solidFill>
              </a:rPr>
              <a:t> particular, </a:t>
            </a:r>
            <a:r>
              <a:rPr lang="en-US" sz="1600" dirty="0" err="1">
                <a:solidFill>
                  <a:srgbClr val="393536"/>
                </a:solidFill>
              </a:rPr>
              <a:t>regresia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liniară</a:t>
            </a:r>
            <a:r>
              <a:rPr lang="en-US" sz="1600" dirty="0">
                <a:solidFill>
                  <a:srgbClr val="393536"/>
                </a:solidFill>
              </a:rPr>
              <a:t> se </a:t>
            </a:r>
            <a:r>
              <a:rPr lang="en-US" sz="1600" dirty="0" err="1">
                <a:solidFill>
                  <a:srgbClr val="393536"/>
                </a:solidFill>
              </a:rPr>
              <a:t>concentrează</a:t>
            </a:r>
            <a:r>
              <a:rPr lang="en-US" sz="1600" dirty="0">
                <a:solidFill>
                  <a:srgbClr val="393536"/>
                </a:solidFill>
              </a:rPr>
              <a:t> pe </a:t>
            </a:r>
            <a:r>
              <a:rPr lang="en-US" sz="1600" dirty="0" err="1">
                <a:solidFill>
                  <a:srgbClr val="393536"/>
                </a:solidFill>
              </a:rPr>
              <a:t>relații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liniare</a:t>
            </a:r>
            <a:r>
              <a:rPr lang="en-US" sz="1600" dirty="0">
                <a:solidFill>
                  <a:srgbClr val="393536"/>
                </a:solidFill>
              </a:rPr>
              <a:t>, </a:t>
            </a:r>
            <a:r>
              <a:rPr lang="en-US" sz="1600" dirty="0" err="1">
                <a:solidFill>
                  <a:srgbClr val="393536"/>
                </a:solidFill>
              </a:rPr>
              <a:t>adică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relații</a:t>
            </a:r>
            <a:r>
              <a:rPr lang="en-US" sz="1600" dirty="0">
                <a:solidFill>
                  <a:srgbClr val="393536"/>
                </a:solidFill>
              </a:rPr>
              <a:t> care pot fi </a:t>
            </a:r>
            <a:r>
              <a:rPr lang="en-US" sz="1600" dirty="0" err="1">
                <a:solidFill>
                  <a:srgbClr val="393536"/>
                </a:solidFill>
              </a:rPr>
              <a:t>exprimate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printr</a:t>
            </a:r>
            <a:r>
              <a:rPr lang="en-US" sz="1600" dirty="0">
                <a:solidFill>
                  <a:srgbClr val="393536"/>
                </a:solidFill>
              </a:rPr>
              <a:t>-o </a:t>
            </a:r>
            <a:r>
              <a:rPr lang="en-US" sz="1600" dirty="0" err="1">
                <a:solidFill>
                  <a:srgbClr val="393536"/>
                </a:solidFill>
              </a:rPr>
              <a:t>linie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dreaptă</a:t>
            </a:r>
            <a:r>
              <a:rPr lang="en-US" sz="1600" dirty="0">
                <a:solidFill>
                  <a:srgbClr val="393536"/>
                </a:solidFill>
              </a:rPr>
              <a:t> într-un </a:t>
            </a:r>
            <a:r>
              <a:rPr lang="en-US" sz="1600" dirty="0" err="1">
                <a:solidFill>
                  <a:srgbClr val="393536"/>
                </a:solidFill>
              </a:rPr>
              <a:t>sistem</a:t>
            </a:r>
            <a:r>
              <a:rPr lang="en-US" sz="1600" dirty="0">
                <a:solidFill>
                  <a:srgbClr val="393536"/>
                </a:solidFill>
              </a:rPr>
              <a:t> de </a:t>
            </a:r>
            <a:r>
              <a:rPr lang="en-US" sz="1600" dirty="0" err="1">
                <a:solidFill>
                  <a:srgbClr val="393536"/>
                </a:solidFill>
              </a:rPr>
              <a:t>coordonate</a:t>
            </a:r>
            <a:r>
              <a:rPr lang="en-US" sz="1600" dirty="0">
                <a:solidFill>
                  <a:srgbClr val="393536"/>
                </a:solidFill>
              </a:rPr>
              <a:t>.</a:t>
            </a:r>
            <a:endParaRPr sz="2000" b="1" dirty="0"/>
          </a:p>
        </p:txBody>
      </p:sp>
      <p:sp>
        <p:nvSpPr>
          <p:cNvPr id="340" name="Google Shape;340;g2c8b0a1028e_0_31"/>
          <p:cNvSpPr txBox="1"/>
          <p:nvPr/>
        </p:nvSpPr>
        <p:spPr>
          <a:xfrm>
            <a:off x="638300" y="3058700"/>
            <a:ext cx="10265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/>
              <a:t>Valorile</a:t>
            </a:r>
            <a:r>
              <a:rPr lang="en-US" sz="1600" b="1" dirty="0"/>
              <a:t> estimate</a:t>
            </a:r>
            <a:r>
              <a:rPr lang="en-US" dirty="0"/>
              <a:t> </a:t>
            </a:r>
            <a:r>
              <a:rPr lang="en-US" dirty="0" err="1"/>
              <a:t>reprezintă</a:t>
            </a:r>
            <a:r>
              <a:rPr lang="en-US" dirty="0"/>
              <a:t> </a:t>
            </a:r>
            <a:r>
              <a:rPr lang="en-US" dirty="0" err="1"/>
              <a:t>predicțiile</a:t>
            </a:r>
            <a:r>
              <a:rPr lang="en-US" dirty="0"/>
              <a:t> </a:t>
            </a:r>
            <a:r>
              <a:rPr lang="en-US" dirty="0" err="1"/>
              <a:t>modelului</a:t>
            </a:r>
            <a:r>
              <a:rPr lang="en-US" dirty="0"/>
              <a:t> de </a:t>
            </a:r>
            <a:r>
              <a:rPr lang="en-US" dirty="0" err="1"/>
              <a:t>regresie</a:t>
            </a:r>
            <a:r>
              <a:rPr lang="en-US" dirty="0"/>
              <a:t> </a:t>
            </a:r>
            <a:r>
              <a:rPr lang="en-US" dirty="0" err="1"/>
              <a:t>liniară</a:t>
            </a:r>
            <a:r>
              <a:rPr lang="en-US" dirty="0"/>
              <a:t> pentru </a:t>
            </a:r>
            <a:r>
              <a:rPr lang="en-US" sz="1600" dirty="0" err="1">
                <a:solidFill>
                  <a:srgbClr val="393536"/>
                </a:solidFill>
              </a:rPr>
              <a:t>variabila</a:t>
            </a:r>
            <a:r>
              <a:rPr lang="en-US" dirty="0"/>
              <a:t> </a:t>
            </a:r>
            <a:r>
              <a:rPr lang="en-US" dirty="0" err="1"/>
              <a:t>dependentă</a:t>
            </a:r>
            <a:r>
              <a:rPr lang="en-US" dirty="0"/>
              <a:t>, </a:t>
            </a:r>
            <a:r>
              <a:rPr lang="en-US" dirty="0" err="1"/>
              <a:t>bazate</a:t>
            </a:r>
            <a:r>
              <a:rPr lang="en-US" dirty="0"/>
              <a:t> pe </a:t>
            </a:r>
            <a:r>
              <a:rPr lang="en-US" dirty="0" err="1"/>
              <a:t>valorile</a:t>
            </a:r>
            <a:r>
              <a:rPr lang="en-US" dirty="0"/>
              <a:t> </a:t>
            </a:r>
            <a:r>
              <a:rPr lang="en-US" dirty="0" err="1"/>
              <a:t>observate</a:t>
            </a:r>
            <a:r>
              <a:rPr lang="en-US" dirty="0"/>
              <a:t> ale </a:t>
            </a:r>
            <a:r>
              <a:rPr lang="en-US" dirty="0" err="1"/>
              <a:t>variabilelor</a:t>
            </a:r>
            <a:r>
              <a:rPr lang="en-US" dirty="0"/>
              <a:t> </a:t>
            </a:r>
            <a:r>
              <a:rPr lang="en-US" dirty="0" err="1"/>
              <a:t>independente</a:t>
            </a:r>
            <a:r>
              <a:rPr lang="en-US" dirty="0"/>
              <a:t> conform </a:t>
            </a:r>
            <a:r>
              <a:rPr lang="en-US" dirty="0" err="1"/>
              <a:t>ecuației</a:t>
            </a:r>
            <a:r>
              <a:rPr lang="en-US" dirty="0"/>
              <a:t> </a:t>
            </a:r>
            <a:r>
              <a:rPr lang="en-US" dirty="0" err="1"/>
              <a:t>modelului</a:t>
            </a:r>
            <a:r>
              <a:rPr lang="en-US" dirty="0"/>
              <a:t>. 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b="1" dirty="0" err="1"/>
              <a:t>Reziduurile</a:t>
            </a:r>
            <a:r>
              <a:rPr lang="en-US" sz="1600" b="1" dirty="0"/>
              <a:t> </a:t>
            </a:r>
            <a:r>
              <a:rPr lang="en-US" dirty="0" err="1"/>
              <a:t>reprezintă</a:t>
            </a:r>
            <a:r>
              <a:rPr lang="en-US" dirty="0"/>
              <a:t> </a:t>
            </a:r>
            <a:r>
              <a:rPr lang="en-US" dirty="0" err="1"/>
              <a:t>diferența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valorile</a:t>
            </a:r>
            <a:r>
              <a:rPr lang="en-US" dirty="0"/>
              <a:t> </a:t>
            </a:r>
            <a:r>
              <a:rPr lang="en-US" dirty="0" err="1"/>
              <a:t>observate</a:t>
            </a:r>
            <a:r>
              <a:rPr lang="en-US" dirty="0"/>
              <a:t> ale </a:t>
            </a:r>
            <a:r>
              <a:rPr lang="en-US" dirty="0" err="1"/>
              <a:t>variabilei</a:t>
            </a:r>
            <a:r>
              <a:rPr lang="en-US" dirty="0"/>
              <a:t> </a:t>
            </a:r>
            <a:r>
              <a:rPr lang="en-US" dirty="0" err="1"/>
              <a:t>dependente</a:t>
            </a:r>
            <a:r>
              <a:rPr lang="en-US" dirty="0"/>
              <a:t> și </a:t>
            </a:r>
            <a:r>
              <a:rPr lang="en-US" dirty="0" err="1"/>
              <a:t>valorile</a:t>
            </a:r>
            <a:r>
              <a:rPr lang="en-US" dirty="0"/>
              <a:t> estimate ale </a:t>
            </a:r>
            <a:r>
              <a:rPr lang="en-US" dirty="0" err="1"/>
              <a:t>acesteia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341" name="Google Shape;341;g2c8b0a1028e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5800" y="1003150"/>
            <a:ext cx="3034180" cy="18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c8b0a1028e_0_31"/>
          <p:cNvSpPr txBox="1"/>
          <p:nvPr/>
        </p:nvSpPr>
        <p:spPr>
          <a:xfrm>
            <a:off x="6353225" y="4496525"/>
            <a:ext cx="45414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/>
              <a:t>Coeficientul de determinare R^2 </a:t>
            </a:r>
            <a:r>
              <a:rPr lang="en-US"/>
              <a:t>oferă proporția de variație a variabilei dependente în funcție de variația variabilelor independente din model. Cu alte cuvinte, arată cât de bine se potrivește linia de regresie datelor observate.</a:t>
            </a:r>
            <a:endParaRPr/>
          </a:p>
        </p:txBody>
      </p:sp>
      <p:sp>
        <p:nvSpPr>
          <p:cNvPr id="343" name="Google Shape;343;g2c8b0a1028e_0_31"/>
          <p:cNvSpPr txBox="1"/>
          <p:nvPr/>
        </p:nvSpPr>
        <p:spPr>
          <a:xfrm>
            <a:off x="636200" y="4521925"/>
            <a:ext cx="5259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/>
              <a:t>Akaike </a:t>
            </a:r>
            <a:r>
              <a:rPr lang="en-US"/>
              <a:t>(AIC),</a:t>
            </a:r>
            <a:r>
              <a:rPr lang="en-US" b="1"/>
              <a:t> Schwarz </a:t>
            </a:r>
            <a:r>
              <a:rPr lang="en-US"/>
              <a:t>(BIC) sunt criterii informaționale comune de selecție a modelelor utilizate în statistică și econometrie. Aceste criterii ajuta la selectarea celui mai potrivit model dintr-un set de modele candidate. Valori </a:t>
            </a:r>
            <a:r>
              <a:rPr lang="en-US" b="1"/>
              <a:t>mai mici</a:t>
            </a:r>
            <a:r>
              <a:rPr lang="en-US"/>
              <a:t> ale criteriilor AIC și BIC indica în general un </a:t>
            </a:r>
            <a:r>
              <a:rPr lang="en-US" b="1"/>
              <a:t>model mai bun</a:t>
            </a:r>
            <a:r>
              <a:rPr lang="en-US"/>
              <a:t>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I.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Regresie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liniară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multiplă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023" y="1610963"/>
            <a:ext cx="6115050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023" y="5470888"/>
            <a:ext cx="5524500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5"/>
          <p:cNvSpPr txBox="1"/>
          <p:nvPr/>
        </p:nvSpPr>
        <p:spPr>
          <a:xfrm>
            <a:off x="735325" y="1179875"/>
            <a:ext cx="6096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3"/>
                </a:solidFill>
              </a:rPr>
              <a:t>Modelul de regresie inițial:</a:t>
            </a:r>
            <a:endParaRPr sz="1600" b="1">
              <a:solidFill>
                <a:schemeClr val="accent3"/>
              </a:solidFill>
            </a:endParaRPr>
          </a:p>
        </p:txBody>
      </p:sp>
      <p:graphicFrame>
        <p:nvGraphicFramePr>
          <p:cNvPr id="184" name="Google Shape;184;p5"/>
          <p:cNvGraphicFramePr/>
          <p:nvPr/>
        </p:nvGraphicFramePr>
        <p:xfrm>
          <a:off x="7202650" y="2243638"/>
          <a:ext cx="4151050" cy="29379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7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Coeficient Intercept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28,85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Coeficient log(Tempo)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-4,36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Coeficient Career_cover_years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-0,074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Coeficient Live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3,26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R^2 ajustat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30,21%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p-value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0,001322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I.1.1.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Testarea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ipotezei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Normalitate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9173" y="1770500"/>
            <a:ext cx="5619750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6" descr="The “Normal” Shape » Biostatistics » College of Public Health and Health  Professions » University of Florid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0400" y="2056338"/>
            <a:ext cx="4703300" cy="361932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6"/>
          <p:cNvSpPr txBox="1"/>
          <p:nvPr/>
        </p:nvSpPr>
        <p:spPr>
          <a:xfrm>
            <a:off x="1161100" y="1324100"/>
            <a:ext cx="4840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Cum arată o distribuție normală             </a:t>
            </a:r>
            <a:r>
              <a:rPr lang="en-US" sz="1700" b="1">
                <a:solidFill>
                  <a:schemeClr val="accent3"/>
                </a:solidFill>
              </a:rPr>
              <a:t>VS</a:t>
            </a:r>
            <a:endParaRPr sz="1700" b="1">
              <a:solidFill>
                <a:schemeClr val="accent3"/>
              </a:solidFill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6001925" y="1324100"/>
            <a:ext cx="551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  Cum arată distribuția reziduurilor modelului ales</a:t>
            </a:r>
            <a:endParaRPr sz="17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3F3F3F"/>
      </a:dk1>
      <a:lt1>
        <a:srgbClr val="FFFFFF"/>
      </a:lt1>
      <a:dk2>
        <a:srgbClr val="D9D9D9"/>
      </a:dk2>
      <a:lt2>
        <a:srgbClr val="EFEFEF"/>
      </a:lt2>
      <a:accent1>
        <a:srgbClr val="DB4E54"/>
      </a:accent1>
      <a:accent2>
        <a:srgbClr val="DB4E54"/>
      </a:accent2>
      <a:accent3>
        <a:srgbClr val="DB4E54"/>
      </a:accent3>
      <a:accent4>
        <a:srgbClr val="DB4E54"/>
      </a:accent4>
      <a:accent5>
        <a:srgbClr val="DB4E54"/>
      </a:accent5>
      <a:accent6>
        <a:srgbClr val="DB4E5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8369</TotalTime>
  <Words>2987</Words>
  <Application>Microsoft Office PowerPoint</Application>
  <PresentationFormat>Widescreen</PresentationFormat>
  <Paragraphs>856</Paragraphs>
  <Slides>33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Abril Fatface</vt:lpstr>
      <vt:lpstr>Aldrich</vt:lpstr>
      <vt:lpstr>Andika</vt:lpstr>
      <vt:lpstr>Arial</vt:lpstr>
      <vt:lpstr>Calibri</vt:lpstr>
      <vt:lpstr>Fredoka One</vt:lpstr>
      <vt:lpstr>Helvetica Neue</vt:lpstr>
      <vt:lpstr>Roboto</vt:lpstr>
      <vt:lpstr>SlidesMania</vt:lpstr>
      <vt:lpstr>PowerPoint Presentation</vt:lpstr>
      <vt:lpstr>PowerPoint Presentation</vt:lpstr>
      <vt:lpstr>PowerPoint Presentation</vt:lpstr>
      <vt:lpstr>Meet the variables </vt:lpstr>
      <vt:lpstr>Meet the variables </vt:lpstr>
      <vt:lpstr>PowerPoint Presentation</vt:lpstr>
      <vt:lpstr>Noțiuni teoretice</vt:lpstr>
      <vt:lpstr>I. Regresie liniară multiplă</vt:lpstr>
      <vt:lpstr>I.1.1. Testarea ipotezei de Normalitate</vt:lpstr>
      <vt:lpstr>I.1.2. Corectarea ipotezei de Normalitate</vt:lpstr>
      <vt:lpstr>I.1.3. Model după Normalizare</vt:lpstr>
      <vt:lpstr>I.1.4. Retestarea ipotezei de Normalitate, după corectare</vt:lpstr>
      <vt:lpstr>I.2.1. Definirea Homoschedasticității</vt:lpstr>
      <vt:lpstr>I.2.2. Testarea ipotezei de Homoschedasticitate</vt:lpstr>
      <vt:lpstr>I.3. Testarea ipotezei de Non-autocorelare a reziduurilor</vt:lpstr>
      <vt:lpstr>I.4. Analiza modelului corectat</vt:lpstr>
      <vt:lpstr>I.5. Necorelarea reziduurilor cu variabilele independente</vt:lpstr>
      <vt:lpstr>I.6. Tendințe temporale</vt:lpstr>
      <vt:lpstr>PowerPoint Presentation</vt:lpstr>
      <vt:lpstr>II.1. Dendrogramă</vt:lpstr>
      <vt:lpstr>II.2. Scatter plot</vt:lpstr>
      <vt:lpstr>II.3. Histograme</vt:lpstr>
      <vt:lpstr>II.3. Histograme</vt:lpstr>
      <vt:lpstr>II.3. Histograme</vt:lpstr>
      <vt:lpstr>II.3. Histograme</vt:lpstr>
      <vt:lpstr>II.3. Histograme</vt:lpstr>
      <vt:lpstr>II.3. Histograme</vt:lpstr>
      <vt:lpstr>PowerPoint Presentation</vt:lpstr>
      <vt:lpstr>PowerPoint Presentation</vt:lpstr>
      <vt:lpstr>Referințe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 Paraschiv</dc:creator>
  <cp:lastModifiedBy>Diana Paraschiv</cp:lastModifiedBy>
  <cp:revision>172</cp:revision>
  <dcterms:modified xsi:type="dcterms:W3CDTF">2024-04-04T06:17:34Z</dcterms:modified>
</cp:coreProperties>
</file>